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3" r:id="rId5"/>
    <p:sldMasterId id="2147483684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y="5143500" cx="9144000"/>
  <p:notesSz cx="6858000" cy="9144000"/>
  <p:embeddedFontLst>
    <p:embeddedFont>
      <p:font typeface="Oswald Light"/>
      <p:regular r:id="rId22"/>
      <p:bold r:id="rId23"/>
    </p:embeddedFont>
    <p:embeddedFont>
      <p:font typeface="Poppins Light"/>
      <p:regular r:id="rId24"/>
      <p:bold r:id="rId25"/>
      <p:italic r:id="rId26"/>
      <p:boldItalic r:id="rId27"/>
    </p:embeddedFont>
    <p:embeddedFont>
      <p:font typeface="Poppins Black"/>
      <p:bold r:id="rId28"/>
      <p:boldItalic r:id="rId29"/>
    </p:embeddedFont>
    <p:embeddedFont>
      <p:font typeface="Oswald"/>
      <p:regular r:id="rId30"/>
      <p:bold r:id="rId31"/>
    </p:embeddedFont>
    <p:embeddedFont>
      <p:font typeface="Helvetica Neue Light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CC53ADF-AA03-4671-BC1D-5D0796A9FA66}">
  <a:tblStyle styleId="{4CC53ADF-AA03-4671-BC1D-5D0796A9FA6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font" Target="fonts/OswaldLight-regular.fntdata"/><Relationship Id="rId21" Type="http://schemas.openxmlformats.org/officeDocument/2006/relationships/slide" Target="slides/slide14.xml"/><Relationship Id="rId24" Type="http://schemas.openxmlformats.org/officeDocument/2006/relationships/font" Target="fonts/PoppinsLight-regular.fntdata"/><Relationship Id="rId23" Type="http://schemas.openxmlformats.org/officeDocument/2006/relationships/font" Target="fonts/OswaldLight-bold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font" Target="fonts/PoppinsLight-italic.fntdata"/><Relationship Id="rId25" Type="http://schemas.openxmlformats.org/officeDocument/2006/relationships/font" Target="fonts/PoppinsLight-bold.fntdata"/><Relationship Id="rId28" Type="http://schemas.openxmlformats.org/officeDocument/2006/relationships/font" Target="fonts/PoppinsBlack-bold.fntdata"/><Relationship Id="rId27" Type="http://schemas.openxmlformats.org/officeDocument/2006/relationships/font" Target="fonts/PoppinsLight-boldItalic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PoppinsBlack-boldItalic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Oswald-bold.fntdata"/><Relationship Id="rId30" Type="http://schemas.openxmlformats.org/officeDocument/2006/relationships/font" Target="fonts/Oswald-regular.fntdata"/><Relationship Id="rId11" Type="http://schemas.openxmlformats.org/officeDocument/2006/relationships/slide" Target="slides/slide4.xml"/><Relationship Id="rId33" Type="http://schemas.openxmlformats.org/officeDocument/2006/relationships/font" Target="fonts/HelveticaNeueLight-bold.fntdata"/><Relationship Id="rId10" Type="http://schemas.openxmlformats.org/officeDocument/2006/relationships/slide" Target="slides/slide3.xml"/><Relationship Id="rId32" Type="http://schemas.openxmlformats.org/officeDocument/2006/relationships/font" Target="fonts/HelveticaNeueLight-regular.fntdata"/><Relationship Id="rId13" Type="http://schemas.openxmlformats.org/officeDocument/2006/relationships/slide" Target="slides/slide6.xml"/><Relationship Id="rId35" Type="http://schemas.openxmlformats.org/officeDocument/2006/relationships/font" Target="fonts/HelveticaNeueLight-boldItalic.fntdata"/><Relationship Id="rId12" Type="http://schemas.openxmlformats.org/officeDocument/2006/relationships/slide" Target="slides/slide5.xml"/><Relationship Id="rId34" Type="http://schemas.openxmlformats.org/officeDocument/2006/relationships/font" Target="fonts/HelveticaNeueLight-italic.fntdata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b4303c3311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g2b4303c3311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837371fd12_0_2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3837371fd12_0_2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836a271a9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3836a271a9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837371fd12_0_3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3837371fd12_0_3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836a271a97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3836a271a97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3836a271a97_0_3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g3836a271a97_0_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8294a95b67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g38294a95b67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837371fd12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g3837371fd12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837371fd12_0_13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g3837371fd12_0_1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837371fd12_0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837371fd12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837371fd12_0_2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3837371fd12_0_2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837371fd12_0_2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3837371fd12_0_2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837371fd12_0_2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3837371fd12_0_2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b4996605d9_0_1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2b4996605d9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hyperlink" Target="http://pptmon.com/" TargetMode="External"/><Relationship Id="rId3" Type="http://schemas.openxmlformats.org/officeDocument/2006/relationships/image" Target="../media/image5.png"/><Relationship Id="rId4" Type="http://schemas.openxmlformats.org/officeDocument/2006/relationships/hyperlink" Target="https://pptmon.com/" TargetMode="External"/><Relationship Id="rId5" Type="http://schemas.openxmlformats.org/officeDocument/2006/relationships/hyperlink" Target="http://www.pptmon.com/" TargetMode="Externa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>
  <p:cSld name="Титульный слайд">
    <p:bg>
      <p:bgPr>
        <a:gradFill>
          <a:gsLst>
            <a:gs pos="0">
              <a:srgbClr val="2A73FE"/>
            </a:gs>
            <a:gs pos="100000">
              <a:schemeClr val="accent3"/>
            </a:gs>
          </a:gsLst>
          <a:lin ang="2700000" scaled="0"/>
        </a:gra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/>
          <p:nvPr/>
        </p:nvSpPr>
        <p:spPr>
          <a:xfrm rot="5400000">
            <a:off x="5853230" y="-71891"/>
            <a:ext cx="3217734" cy="3361517"/>
          </a:xfrm>
          <a:custGeom>
            <a:rect b="b" l="l" r="r" t="t"/>
            <a:pathLst>
              <a:path extrusionOk="0" h="4482022" w="4290312">
                <a:moveTo>
                  <a:pt x="0" y="4445166"/>
                </a:moveTo>
                <a:lnTo>
                  <a:pt x="0" y="0"/>
                </a:lnTo>
                <a:lnTo>
                  <a:pt x="4221879" y="0"/>
                </a:lnTo>
                <a:lnTo>
                  <a:pt x="4246895" y="140082"/>
                </a:lnTo>
                <a:cubicBezTo>
                  <a:pt x="4275485" y="327190"/>
                  <a:pt x="4290312" y="518826"/>
                  <a:pt x="4290312" y="713926"/>
                </a:cubicBezTo>
                <a:cubicBezTo>
                  <a:pt x="4290312" y="2794988"/>
                  <a:pt x="2603278" y="4482022"/>
                  <a:pt x="522216" y="4482022"/>
                </a:cubicBezTo>
                <a:cubicBezTo>
                  <a:pt x="392150" y="4482022"/>
                  <a:pt x="263623" y="4475432"/>
                  <a:pt x="136950" y="4462568"/>
                </a:cubicBezTo>
                <a:close/>
              </a:path>
            </a:pathLst>
          </a:custGeom>
          <a:gradFill>
            <a:gsLst>
              <a:gs pos="0">
                <a:srgbClr val="0051E8">
                  <a:alpha val="29803"/>
                </a:srgbClr>
              </a:gs>
              <a:gs pos="83000">
                <a:srgbClr val="00369B">
                  <a:alpha val="72941"/>
                </a:srgbClr>
              </a:gs>
              <a:gs pos="100000">
                <a:srgbClr val="00369B">
                  <a:alpha val="72941"/>
                </a:srgbClr>
              </a:gs>
            </a:gsLst>
            <a:lin ang="13800001" scaled="0"/>
          </a:gradFill>
          <a:ln>
            <a:noFill/>
          </a:ln>
          <a:effectLst>
            <a:outerShdw blurRad="1270000" sx="102000" rotWithShape="0" algn="ctr" sy="102000">
              <a:srgbClr val="367CFF">
                <a:alpha val="12941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00" u="none" cap="none" strike="noStrike">
              <a:solidFill>
                <a:srgbClr val="FFFFFF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54" name="Google Shape;54;p14"/>
          <p:cNvSpPr/>
          <p:nvPr/>
        </p:nvSpPr>
        <p:spPr>
          <a:xfrm flipH="1">
            <a:off x="-1" y="1622204"/>
            <a:ext cx="3460915" cy="3523816"/>
          </a:xfrm>
          <a:custGeom>
            <a:rect b="b" l="l" r="r" t="t"/>
            <a:pathLst>
              <a:path extrusionOk="0" h="6362288" w="6248719">
                <a:moveTo>
                  <a:pt x="6248719" y="0"/>
                </a:moveTo>
                <a:lnTo>
                  <a:pt x="6248719" y="6362288"/>
                </a:lnTo>
                <a:lnTo>
                  <a:pt x="0" y="6362288"/>
                </a:lnTo>
                <a:cubicBezTo>
                  <a:pt x="0" y="2956723"/>
                  <a:pt x="2674482" y="175818"/>
                  <a:pt x="6037680" y="5337"/>
                </a:cubicBezTo>
                <a:close/>
              </a:path>
            </a:pathLst>
          </a:custGeom>
          <a:gradFill>
            <a:gsLst>
              <a:gs pos="0">
                <a:srgbClr val="0051E8">
                  <a:alpha val="41960"/>
                </a:srgbClr>
              </a:gs>
              <a:gs pos="83000">
                <a:schemeClr val="accent3"/>
              </a:gs>
              <a:gs pos="100000">
                <a:schemeClr val="accent3"/>
              </a:gs>
            </a:gsLst>
            <a:lin ang="13800001" scaled="0"/>
          </a:gradFill>
          <a:ln>
            <a:noFill/>
          </a:ln>
          <a:effectLst>
            <a:outerShdw blurRad="1270000" sx="102000" rotWithShape="0" algn="ctr" sy="102000">
              <a:srgbClr val="367CFF">
                <a:alpha val="12941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00" u="none" cap="none" strike="noStrike">
              <a:solidFill>
                <a:srgbClr val="FFFFFF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  <p:pic>
        <p:nvPicPr>
          <p:cNvPr id="55" name="Google Shape;55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709" y="827629"/>
            <a:ext cx="5078792" cy="538613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4"/>
          <p:cNvSpPr/>
          <p:nvPr>
            <p:ph idx="2" type="pic"/>
          </p:nvPr>
        </p:nvSpPr>
        <p:spPr>
          <a:xfrm>
            <a:off x="223700" y="1350169"/>
            <a:ext cx="5048387" cy="2965703"/>
          </a:xfrm>
          <a:prstGeom prst="roundRect">
            <a:avLst>
              <a:gd fmla="val 287" name="adj"/>
            </a:avLst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Титульный слайд">
  <p:cSld name="3_Титульный слайд">
    <p:bg>
      <p:bgPr>
        <a:gradFill>
          <a:gsLst>
            <a:gs pos="0">
              <a:srgbClr val="2A73FE"/>
            </a:gs>
            <a:gs pos="100000">
              <a:schemeClr val="accent3"/>
            </a:gs>
          </a:gsLst>
          <a:lin ang="2700000" scaled="0"/>
        </a:gra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/>
          <p:nvPr/>
        </p:nvSpPr>
        <p:spPr>
          <a:xfrm rot="5400000">
            <a:off x="5853230" y="-71891"/>
            <a:ext cx="3217734" cy="3361517"/>
          </a:xfrm>
          <a:custGeom>
            <a:rect b="b" l="l" r="r" t="t"/>
            <a:pathLst>
              <a:path extrusionOk="0" h="4482022" w="4290312">
                <a:moveTo>
                  <a:pt x="0" y="4445166"/>
                </a:moveTo>
                <a:lnTo>
                  <a:pt x="0" y="0"/>
                </a:lnTo>
                <a:lnTo>
                  <a:pt x="4221879" y="0"/>
                </a:lnTo>
                <a:lnTo>
                  <a:pt x="4246895" y="140082"/>
                </a:lnTo>
                <a:cubicBezTo>
                  <a:pt x="4275485" y="327190"/>
                  <a:pt x="4290312" y="518826"/>
                  <a:pt x="4290312" y="713926"/>
                </a:cubicBezTo>
                <a:cubicBezTo>
                  <a:pt x="4290312" y="2794988"/>
                  <a:pt x="2603278" y="4482022"/>
                  <a:pt x="522216" y="4482022"/>
                </a:cubicBezTo>
                <a:cubicBezTo>
                  <a:pt x="392150" y="4482022"/>
                  <a:pt x="263623" y="4475432"/>
                  <a:pt x="136950" y="4462568"/>
                </a:cubicBezTo>
                <a:close/>
              </a:path>
            </a:pathLst>
          </a:custGeom>
          <a:gradFill>
            <a:gsLst>
              <a:gs pos="0">
                <a:srgbClr val="0051E8">
                  <a:alpha val="29803"/>
                </a:srgbClr>
              </a:gs>
              <a:gs pos="83000">
                <a:srgbClr val="00369B">
                  <a:alpha val="72941"/>
                </a:srgbClr>
              </a:gs>
              <a:gs pos="100000">
                <a:srgbClr val="00369B">
                  <a:alpha val="72941"/>
                </a:srgbClr>
              </a:gs>
            </a:gsLst>
            <a:lin ang="13800001" scaled="0"/>
          </a:gradFill>
          <a:ln>
            <a:noFill/>
          </a:ln>
          <a:effectLst>
            <a:outerShdw blurRad="1270000" sx="102000" rotWithShape="0" algn="ctr" sy="102000">
              <a:srgbClr val="367CFF">
                <a:alpha val="12941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">
              <a:solidFill>
                <a:srgbClr val="FFFFFF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59" name="Google Shape;59;p15"/>
          <p:cNvSpPr/>
          <p:nvPr/>
        </p:nvSpPr>
        <p:spPr>
          <a:xfrm flipH="1">
            <a:off x="-1" y="1622204"/>
            <a:ext cx="3460915" cy="3523816"/>
          </a:xfrm>
          <a:custGeom>
            <a:rect b="b" l="l" r="r" t="t"/>
            <a:pathLst>
              <a:path extrusionOk="0" h="6362288" w="6248719">
                <a:moveTo>
                  <a:pt x="6248719" y="0"/>
                </a:moveTo>
                <a:lnTo>
                  <a:pt x="6248719" y="6362288"/>
                </a:lnTo>
                <a:lnTo>
                  <a:pt x="0" y="6362288"/>
                </a:lnTo>
                <a:cubicBezTo>
                  <a:pt x="0" y="2956723"/>
                  <a:pt x="2674482" y="175818"/>
                  <a:pt x="6037680" y="5337"/>
                </a:cubicBezTo>
                <a:close/>
              </a:path>
            </a:pathLst>
          </a:custGeom>
          <a:gradFill>
            <a:gsLst>
              <a:gs pos="0">
                <a:srgbClr val="0051E8">
                  <a:alpha val="41960"/>
                </a:srgbClr>
              </a:gs>
              <a:gs pos="83000">
                <a:schemeClr val="accent3"/>
              </a:gs>
              <a:gs pos="100000">
                <a:schemeClr val="accent3"/>
              </a:gs>
            </a:gsLst>
            <a:lin ang="13800001" scaled="0"/>
          </a:gradFill>
          <a:ln>
            <a:noFill/>
          </a:ln>
          <a:effectLst>
            <a:outerShdw blurRad="1270000" sx="102000" rotWithShape="0" algn="ctr" sy="102000">
              <a:srgbClr val="367CFF">
                <a:alpha val="12941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">
              <a:solidFill>
                <a:srgbClr val="FFFFFF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60" name="Google Shape;60;p15"/>
          <p:cNvSpPr/>
          <p:nvPr>
            <p:ph idx="2" type="pic"/>
          </p:nvPr>
        </p:nvSpPr>
        <p:spPr>
          <a:xfrm>
            <a:off x="-2526268" y="-1183124"/>
            <a:ext cx="7509749" cy="7509749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Заголовок и объект">
  <p:cSld name="1_Заголовок и объект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/>
        </p:nvSpPr>
        <p:spPr>
          <a:xfrm>
            <a:off x="261002" y="4726024"/>
            <a:ext cx="2939143" cy="19736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Oswald Light"/>
              <a:buNone/>
            </a:pPr>
            <a:r>
              <a:rPr b="0" i="0" lang="ru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rPr>
              <a:t>Digital IT pitch-deck PowerPoint bundle</a:t>
            </a:r>
            <a:endParaRPr b="0" i="0" sz="900">
              <a:solidFill>
                <a:srgbClr val="7F7F7F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  <p:pic>
        <p:nvPicPr>
          <p:cNvPr id="63" name="Google Shape;63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32238" y="59910"/>
            <a:ext cx="1374876" cy="72181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6"/>
          <p:cNvSpPr txBox="1"/>
          <p:nvPr>
            <p:ph type="title"/>
          </p:nvPr>
        </p:nvSpPr>
        <p:spPr>
          <a:xfrm>
            <a:off x="254407" y="255422"/>
            <a:ext cx="7886700" cy="52629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Oswald"/>
              <a:buNone/>
              <a:defRPr b="0" i="0" sz="33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65" name="Google Shape;65;p16"/>
          <p:cNvSpPr txBox="1"/>
          <p:nvPr>
            <p:ph idx="12" type="sldNum"/>
          </p:nvPr>
        </p:nvSpPr>
        <p:spPr>
          <a:xfrm>
            <a:off x="6825598" y="4722160"/>
            <a:ext cx="2057400" cy="19736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0" lvl="0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1pPr>
            <a:lvl2pPr indent="0" lvl="1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2pPr>
            <a:lvl3pPr indent="0" lvl="2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3pPr>
            <a:lvl4pPr indent="0" lvl="3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4pPr>
            <a:lvl5pPr indent="0" lvl="4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5pPr>
            <a:lvl6pPr indent="0" lvl="5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6pPr>
            <a:lvl7pPr indent="0" lvl="6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7pPr>
            <a:lvl8pPr indent="0" lvl="7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8pPr>
            <a:lvl9pPr indent="0" lvl="8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66" name="Google Shape;66;p16"/>
          <p:cNvSpPr/>
          <p:nvPr>
            <p:ph idx="2" type="pic"/>
          </p:nvPr>
        </p:nvSpPr>
        <p:spPr>
          <a:xfrm>
            <a:off x="991037" y="1293557"/>
            <a:ext cx="1790100" cy="1790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7" name="Google Shape;67;p16"/>
          <p:cNvSpPr/>
          <p:nvPr>
            <p:ph idx="3" type="pic"/>
          </p:nvPr>
        </p:nvSpPr>
        <p:spPr>
          <a:xfrm>
            <a:off x="3650147" y="1293557"/>
            <a:ext cx="1790100" cy="1790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" name="Google Shape;68;p16"/>
          <p:cNvSpPr/>
          <p:nvPr>
            <p:ph idx="4" type="pic"/>
          </p:nvPr>
        </p:nvSpPr>
        <p:spPr>
          <a:xfrm>
            <a:off x="6309258" y="1293557"/>
            <a:ext cx="1790100" cy="1790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09">
          <p15:clr>
            <a:srgbClr val="FBAE40"/>
          </p15:clr>
        </p15:guide>
        <p15:guide id="4" pos="5551">
          <p15:clr>
            <a:srgbClr val="FBAE40"/>
          </p15:clr>
        </p15:guide>
        <p15:guide id="5" orient="horz" pos="242">
          <p15:clr>
            <a:srgbClr val="FBAE40"/>
          </p15:clr>
        </p15:guide>
        <p15:guide id="6" orient="horz" pos="3049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Заголовок и объект">
  <p:cSld name="2_Заголовок и объект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/>
          <p:nvPr/>
        </p:nvSpPr>
        <p:spPr>
          <a:xfrm>
            <a:off x="261002" y="4726024"/>
            <a:ext cx="2939143" cy="19736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Oswald Light"/>
              <a:buNone/>
            </a:pPr>
            <a:r>
              <a:rPr b="0" i="0" lang="ru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rPr>
              <a:t>Digital IT pitch-deck PowerPoint bundle</a:t>
            </a:r>
            <a:endParaRPr b="0" i="0" sz="900">
              <a:solidFill>
                <a:srgbClr val="7F7F7F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71" name="Google Shape;71;p17"/>
          <p:cNvSpPr txBox="1"/>
          <p:nvPr>
            <p:ph type="title"/>
          </p:nvPr>
        </p:nvSpPr>
        <p:spPr>
          <a:xfrm>
            <a:off x="254407" y="242002"/>
            <a:ext cx="7886700" cy="52629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Oswald"/>
              <a:buNone/>
              <a:defRPr b="0" i="0" sz="33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2" name="Google Shape;72;p17"/>
          <p:cNvSpPr txBox="1"/>
          <p:nvPr>
            <p:ph idx="12" type="sldNum"/>
          </p:nvPr>
        </p:nvSpPr>
        <p:spPr>
          <a:xfrm>
            <a:off x="6825598" y="4722160"/>
            <a:ext cx="2057400" cy="19736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0" lvl="0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1pPr>
            <a:lvl2pPr indent="0" lvl="1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2pPr>
            <a:lvl3pPr indent="0" lvl="2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3pPr>
            <a:lvl4pPr indent="0" lvl="3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4pPr>
            <a:lvl5pPr indent="0" lvl="4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5pPr>
            <a:lvl6pPr indent="0" lvl="5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6pPr>
            <a:lvl7pPr indent="0" lvl="6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7pPr>
            <a:lvl8pPr indent="0" lvl="7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8pPr>
            <a:lvl9pPr indent="0" lvl="8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09">
          <p15:clr>
            <a:srgbClr val="FBAE40"/>
          </p15:clr>
        </p15:guide>
        <p15:guide id="4" pos="5551">
          <p15:clr>
            <a:srgbClr val="FBAE40"/>
          </p15:clr>
        </p15:guide>
        <p15:guide id="5" orient="horz" pos="242">
          <p15:clr>
            <a:srgbClr val="FBAE40"/>
          </p15:clr>
        </p15:guide>
        <p15:guide id="6" orient="horz" pos="3049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Заголовок и объект">
  <p:cSld name="3_Заголовок и объект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8"/>
          <p:cNvSpPr/>
          <p:nvPr>
            <p:ph idx="2" type="pic"/>
          </p:nvPr>
        </p:nvSpPr>
        <p:spPr>
          <a:xfrm>
            <a:off x="-3913" y="-392"/>
            <a:ext cx="9144000" cy="270509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" name="Google Shape;75;p18"/>
          <p:cNvSpPr txBox="1"/>
          <p:nvPr/>
        </p:nvSpPr>
        <p:spPr>
          <a:xfrm>
            <a:off x="261002" y="4726024"/>
            <a:ext cx="2939143" cy="19736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Oswald Light"/>
              <a:buNone/>
            </a:pPr>
            <a:r>
              <a:rPr b="0" i="0" lang="ru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rPr>
              <a:t>Digital IT pitch-deck PowerPoint bundle</a:t>
            </a:r>
            <a:endParaRPr b="0" i="0" sz="900">
              <a:solidFill>
                <a:srgbClr val="7F7F7F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76" name="Google Shape;76;p18"/>
          <p:cNvSpPr txBox="1"/>
          <p:nvPr>
            <p:ph idx="12" type="sldNum"/>
          </p:nvPr>
        </p:nvSpPr>
        <p:spPr>
          <a:xfrm>
            <a:off x="6825598" y="4722160"/>
            <a:ext cx="2057400" cy="19736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0" lvl="0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1pPr>
            <a:lvl2pPr indent="0" lvl="1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2pPr>
            <a:lvl3pPr indent="0" lvl="2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3pPr>
            <a:lvl4pPr indent="0" lvl="3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4pPr>
            <a:lvl5pPr indent="0" lvl="4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5pPr>
            <a:lvl6pPr indent="0" lvl="5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6pPr>
            <a:lvl7pPr indent="0" lvl="6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7pPr>
            <a:lvl8pPr indent="0" lvl="7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8pPr>
            <a:lvl9pPr indent="0" lvl="8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77" name="Google Shape;77;p18"/>
          <p:cNvSpPr txBox="1"/>
          <p:nvPr>
            <p:ph type="title"/>
          </p:nvPr>
        </p:nvSpPr>
        <p:spPr>
          <a:xfrm>
            <a:off x="628650" y="1016357"/>
            <a:ext cx="7886700" cy="52629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Oswald"/>
              <a:buNone/>
              <a:defRPr b="0" i="0" sz="33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09">
          <p15:clr>
            <a:srgbClr val="FBAE40"/>
          </p15:clr>
        </p15:guide>
        <p15:guide id="4" pos="5551">
          <p15:clr>
            <a:srgbClr val="FBAE40"/>
          </p15:clr>
        </p15:guide>
        <p15:guide id="5" orient="horz" pos="191">
          <p15:clr>
            <a:srgbClr val="FBAE40"/>
          </p15:clr>
        </p15:guide>
        <p15:guide id="6" orient="horz" pos="3049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>
  <p:cSld name="Заголовок и объект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/>
          <p:nvPr/>
        </p:nvSpPr>
        <p:spPr>
          <a:xfrm>
            <a:off x="261002" y="4726024"/>
            <a:ext cx="2939143" cy="19736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Oswald Light"/>
              <a:buNone/>
            </a:pPr>
            <a:r>
              <a:rPr b="0" i="0" lang="ru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rPr>
              <a:t>Digital IT pitch-deck PowerPoint bundle</a:t>
            </a:r>
            <a:endParaRPr b="0" i="0" sz="900">
              <a:solidFill>
                <a:srgbClr val="7F7F7F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  <p:pic>
        <p:nvPicPr>
          <p:cNvPr id="80" name="Google Shape;80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32238" y="59910"/>
            <a:ext cx="1374876" cy="72181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9"/>
          <p:cNvSpPr txBox="1"/>
          <p:nvPr>
            <p:ph type="title"/>
          </p:nvPr>
        </p:nvSpPr>
        <p:spPr>
          <a:xfrm>
            <a:off x="254407" y="240830"/>
            <a:ext cx="7886700" cy="52629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Oswald"/>
              <a:buNone/>
              <a:defRPr b="0" i="0" sz="33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82" name="Google Shape;82;p19"/>
          <p:cNvSpPr txBox="1"/>
          <p:nvPr>
            <p:ph idx="12" type="sldNum"/>
          </p:nvPr>
        </p:nvSpPr>
        <p:spPr>
          <a:xfrm>
            <a:off x="6825598" y="4722160"/>
            <a:ext cx="2057400" cy="19736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0" lvl="0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1pPr>
            <a:lvl2pPr indent="0" lvl="1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2pPr>
            <a:lvl3pPr indent="0" lvl="2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3pPr>
            <a:lvl4pPr indent="0" lvl="3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4pPr>
            <a:lvl5pPr indent="0" lvl="4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5pPr>
            <a:lvl6pPr indent="0" lvl="5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6pPr>
            <a:lvl7pPr indent="0" lvl="6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7pPr>
            <a:lvl8pPr indent="0" lvl="7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8pPr>
            <a:lvl9pPr indent="0" lvl="8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83" name="Google Shape;83;p19"/>
          <p:cNvSpPr/>
          <p:nvPr>
            <p:ph idx="2" type="pic"/>
          </p:nvPr>
        </p:nvSpPr>
        <p:spPr>
          <a:xfrm>
            <a:off x="332183" y="1791928"/>
            <a:ext cx="1438481" cy="184045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84" name="Google Shape;84;p19"/>
          <p:cNvSpPr/>
          <p:nvPr>
            <p:ph idx="3" type="pic"/>
          </p:nvPr>
        </p:nvSpPr>
        <p:spPr>
          <a:xfrm>
            <a:off x="3843668" y="890340"/>
            <a:ext cx="1377002" cy="117647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85" name="Google Shape;85;p19"/>
          <p:cNvSpPr/>
          <p:nvPr>
            <p:ph idx="4" type="pic"/>
          </p:nvPr>
        </p:nvSpPr>
        <p:spPr>
          <a:xfrm>
            <a:off x="3843668" y="3115775"/>
            <a:ext cx="1377002" cy="125958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86" name="Google Shape;86;p19"/>
          <p:cNvSpPr/>
          <p:nvPr>
            <p:ph idx="5" type="pic"/>
          </p:nvPr>
        </p:nvSpPr>
        <p:spPr>
          <a:xfrm>
            <a:off x="7119341" y="1879165"/>
            <a:ext cx="1687773" cy="138517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09">
          <p15:clr>
            <a:srgbClr val="FBAE40"/>
          </p15:clr>
        </p15:guide>
        <p15:guide id="4" pos="5551">
          <p15:clr>
            <a:srgbClr val="FBAE40"/>
          </p15:clr>
        </p15:guide>
        <p15:guide id="5" orient="horz" pos="242">
          <p15:clr>
            <a:srgbClr val="FBAE40"/>
          </p15:clr>
        </p15:guide>
        <p15:guide id="6" orient="horz" pos="3049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Заголовок и объект">
  <p:cSld name="4_Заголовок и объект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0"/>
          <p:cNvSpPr/>
          <p:nvPr/>
        </p:nvSpPr>
        <p:spPr>
          <a:xfrm>
            <a:off x="-3468260" y="-990975"/>
            <a:ext cx="7655657" cy="7655654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sx="1000" rotWithShape="0" algn="ctr" sy="1000">
              <a:srgbClr val="367CFF"/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20"/>
          <p:cNvSpPr txBox="1"/>
          <p:nvPr/>
        </p:nvSpPr>
        <p:spPr>
          <a:xfrm>
            <a:off x="261002" y="4726024"/>
            <a:ext cx="2939143" cy="19736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Oswald Light"/>
              <a:buNone/>
            </a:pPr>
            <a:r>
              <a:rPr b="0" i="0" lang="ru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rPr>
              <a:t>Digital IT pitch-deck PowerPoint bundle</a:t>
            </a:r>
            <a:endParaRPr b="0" i="0" sz="900">
              <a:solidFill>
                <a:srgbClr val="7F7F7F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90" name="Google Shape;90;p20"/>
          <p:cNvSpPr txBox="1"/>
          <p:nvPr>
            <p:ph type="title"/>
          </p:nvPr>
        </p:nvSpPr>
        <p:spPr>
          <a:xfrm>
            <a:off x="254407" y="252866"/>
            <a:ext cx="7886700" cy="52629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Oswald"/>
              <a:buNone/>
              <a:defRPr b="0" i="0" sz="33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91" name="Google Shape;91;p20"/>
          <p:cNvSpPr txBox="1"/>
          <p:nvPr>
            <p:ph idx="12" type="sldNum"/>
          </p:nvPr>
        </p:nvSpPr>
        <p:spPr>
          <a:xfrm>
            <a:off x="6825598" y="4722160"/>
            <a:ext cx="2057400" cy="19736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0" lvl="0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1pPr>
            <a:lvl2pPr indent="0" lvl="1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2pPr>
            <a:lvl3pPr indent="0" lvl="2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3pPr>
            <a:lvl4pPr indent="0" lvl="3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4pPr>
            <a:lvl5pPr indent="0" lvl="4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5pPr>
            <a:lvl6pPr indent="0" lvl="5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6pPr>
            <a:lvl7pPr indent="0" lvl="6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7pPr>
            <a:lvl8pPr indent="0" lvl="7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8pPr>
            <a:lvl9pPr indent="0" lvl="8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id="92" name="Google Shape;92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169601" y="715463"/>
            <a:ext cx="6861032" cy="4557328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20"/>
          <p:cNvSpPr/>
          <p:nvPr>
            <p:ph idx="2" type="pic"/>
          </p:nvPr>
        </p:nvSpPr>
        <p:spPr>
          <a:xfrm>
            <a:off x="73223" y="1475185"/>
            <a:ext cx="4455914" cy="266283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09">
          <p15:clr>
            <a:srgbClr val="FBAE40"/>
          </p15:clr>
        </p15:guide>
        <p15:guide id="4" pos="5551">
          <p15:clr>
            <a:srgbClr val="FBAE40"/>
          </p15:clr>
        </p15:guide>
        <p15:guide id="5" orient="horz" pos="242">
          <p15:clr>
            <a:srgbClr val="FBAE40"/>
          </p15:clr>
        </p15:guide>
        <p15:guide id="6" orient="horz" pos="3049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4_Заголовок и объект">
  <p:cSld name="14_Заголовок и объект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1"/>
          <p:cNvSpPr/>
          <p:nvPr>
            <p:ph idx="2" type="pic"/>
          </p:nvPr>
        </p:nvSpPr>
        <p:spPr>
          <a:xfrm>
            <a:off x="-2856146" y="-1183124"/>
            <a:ext cx="7509749" cy="7509749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" name="Google Shape;96;p21"/>
          <p:cNvSpPr txBox="1"/>
          <p:nvPr/>
        </p:nvSpPr>
        <p:spPr>
          <a:xfrm>
            <a:off x="261002" y="4726024"/>
            <a:ext cx="2939143" cy="19736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Oswald Light"/>
              <a:buNone/>
            </a:pPr>
            <a:r>
              <a:rPr b="0" i="0" lang="ru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rPr>
              <a:t>Digital IT pitch-deck PowerPoint bundle</a:t>
            </a:r>
            <a:endParaRPr b="0" i="0" sz="900">
              <a:solidFill>
                <a:srgbClr val="7F7F7F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97" name="Google Shape;97;p21"/>
          <p:cNvSpPr txBox="1"/>
          <p:nvPr>
            <p:ph type="title"/>
          </p:nvPr>
        </p:nvSpPr>
        <p:spPr>
          <a:xfrm>
            <a:off x="5113116" y="252866"/>
            <a:ext cx="3166887" cy="52629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Oswald"/>
              <a:buNone/>
              <a:defRPr b="0" i="0" sz="33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98" name="Google Shape;98;p21"/>
          <p:cNvSpPr txBox="1"/>
          <p:nvPr>
            <p:ph idx="12" type="sldNum"/>
          </p:nvPr>
        </p:nvSpPr>
        <p:spPr>
          <a:xfrm>
            <a:off x="6825598" y="4722160"/>
            <a:ext cx="2057400" cy="19736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0" lvl="0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1pPr>
            <a:lvl2pPr indent="0" lvl="1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2pPr>
            <a:lvl3pPr indent="0" lvl="2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3pPr>
            <a:lvl4pPr indent="0" lvl="3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4pPr>
            <a:lvl5pPr indent="0" lvl="4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5pPr>
            <a:lvl6pPr indent="0" lvl="5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6pPr>
            <a:lvl7pPr indent="0" lvl="6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7pPr>
            <a:lvl8pPr indent="0" lvl="7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8pPr>
            <a:lvl9pPr indent="0" lvl="8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09">
          <p15:clr>
            <a:srgbClr val="FBAE40"/>
          </p15:clr>
        </p15:guide>
        <p15:guide id="4" pos="5551">
          <p15:clr>
            <a:srgbClr val="FBAE40"/>
          </p15:clr>
        </p15:guide>
        <p15:guide id="5" orient="horz" pos="242">
          <p15:clr>
            <a:srgbClr val="FBAE40"/>
          </p15:clr>
        </p15:guide>
        <p15:guide id="6" orient="horz" pos="304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Заголовок и объект">
  <p:cSld name="5_Заголовок и объект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2"/>
          <p:cNvSpPr/>
          <p:nvPr/>
        </p:nvSpPr>
        <p:spPr>
          <a:xfrm>
            <a:off x="4313279" y="-990975"/>
            <a:ext cx="7655657" cy="7655654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sx="1000" rotWithShape="0" algn="ctr" sy="1000">
              <a:srgbClr val="367CFF"/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2"/>
          <p:cNvSpPr txBox="1"/>
          <p:nvPr/>
        </p:nvSpPr>
        <p:spPr>
          <a:xfrm>
            <a:off x="261002" y="4726024"/>
            <a:ext cx="2939143" cy="19736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Oswald Light"/>
              <a:buNone/>
            </a:pPr>
            <a:r>
              <a:rPr b="0" i="0" lang="ru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rPr>
              <a:t>Digital IT pitch-deck PowerPoint bundle</a:t>
            </a:r>
            <a:endParaRPr b="0" i="0" sz="900">
              <a:solidFill>
                <a:srgbClr val="7F7F7F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102" name="Google Shape;102;p22"/>
          <p:cNvSpPr txBox="1"/>
          <p:nvPr>
            <p:ph type="title"/>
          </p:nvPr>
        </p:nvSpPr>
        <p:spPr>
          <a:xfrm>
            <a:off x="254407" y="252866"/>
            <a:ext cx="7886700" cy="52629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Oswald"/>
              <a:buNone/>
              <a:defRPr b="0" i="0" sz="33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03" name="Google Shape;103;p22"/>
          <p:cNvSpPr txBox="1"/>
          <p:nvPr>
            <p:ph idx="12" type="sldNum"/>
          </p:nvPr>
        </p:nvSpPr>
        <p:spPr>
          <a:xfrm>
            <a:off x="6825598" y="4722160"/>
            <a:ext cx="2057400" cy="19736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0" lvl="0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1pPr>
            <a:lvl2pPr indent="0" lvl="1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2pPr>
            <a:lvl3pPr indent="0" lvl="2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3pPr>
            <a:lvl4pPr indent="0" lvl="3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4pPr>
            <a:lvl5pPr indent="0" lvl="4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5pPr>
            <a:lvl6pPr indent="0" lvl="5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6pPr>
            <a:lvl7pPr indent="0" lvl="6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7pPr>
            <a:lvl8pPr indent="0" lvl="7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8pPr>
            <a:lvl9pPr indent="0" lvl="8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id="104" name="Google Shape;104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740168" y="715463"/>
            <a:ext cx="6861032" cy="4557328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2"/>
          <p:cNvSpPr/>
          <p:nvPr>
            <p:ph idx="2" type="pic"/>
          </p:nvPr>
        </p:nvSpPr>
        <p:spPr>
          <a:xfrm>
            <a:off x="3982992" y="1475185"/>
            <a:ext cx="4455913" cy="266283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09">
          <p15:clr>
            <a:srgbClr val="FBAE40"/>
          </p15:clr>
        </p15:guide>
        <p15:guide id="4" pos="5551">
          <p15:clr>
            <a:srgbClr val="FBAE40"/>
          </p15:clr>
        </p15:guide>
        <p15:guide id="5" orient="horz" pos="242">
          <p15:clr>
            <a:srgbClr val="FBAE40"/>
          </p15:clr>
        </p15:guide>
        <p15:guide id="6" orient="horz" pos="3049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5_Заголовок и объект">
  <p:cSld name="15_Заголовок и объект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3"/>
          <p:cNvSpPr/>
          <p:nvPr>
            <p:ph idx="2" type="pic"/>
          </p:nvPr>
        </p:nvSpPr>
        <p:spPr>
          <a:xfrm>
            <a:off x="3912524" y="-1183124"/>
            <a:ext cx="7509749" cy="7509749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8" name="Google Shape;108;p23"/>
          <p:cNvSpPr txBox="1"/>
          <p:nvPr/>
        </p:nvSpPr>
        <p:spPr>
          <a:xfrm>
            <a:off x="261002" y="4726024"/>
            <a:ext cx="2939143" cy="19736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Oswald Light"/>
              <a:buNone/>
            </a:pPr>
            <a:r>
              <a:rPr b="0" i="0" lang="ru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rPr>
              <a:t>Digital IT pitch-deck PowerPoint bundle</a:t>
            </a:r>
            <a:endParaRPr b="0" i="0" sz="900">
              <a:solidFill>
                <a:srgbClr val="7F7F7F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109" name="Google Shape;109;p23"/>
          <p:cNvSpPr txBox="1"/>
          <p:nvPr>
            <p:ph type="title"/>
          </p:nvPr>
        </p:nvSpPr>
        <p:spPr>
          <a:xfrm>
            <a:off x="254408" y="252866"/>
            <a:ext cx="3056351" cy="98334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Oswald"/>
              <a:buNone/>
              <a:defRPr b="0" i="0" sz="33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10" name="Google Shape;110;p23"/>
          <p:cNvSpPr txBox="1"/>
          <p:nvPr>
            <p:ph idx="12" type="sldNum"/>
          </p:nvPr>
        </p:nvSpPr>
        <p:spPr>
          <a:xfrm>
            <a:off x="6825598" y="4722160"/>
            <a:ext cx="2057400" cy="19736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0" lvl="0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1pPr>
            <a:lvl2pPr indent="0" lvl="1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2pPr>
            <a:lvl3pPr indent="0" lvl="2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3pPr>
            <a:lvl4pPr indent="0" lvl="3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4pPr>
            <a:lvl5pPr indent="0" lvl="4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5pPr>
            <a:lvl6pPr indent="0" lvl="5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6pPr>
            <a:lvl7pPr indent="0" lvl="6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7pPr>
            <a:lvl8pPr indent="0" lvl="7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8pPr>
            <a:lvl9pPr indent="0" lvl="8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09">
          <p15:clr>
            <a:srgbClr val="FBAE40"/>
          </p15:clr>
        </p15:guide>
        <p15:guide id="4" pos="5551">
          <p15:clr>
            <a:srgbClr val="FBAE40"/>
          </p15:clr>
        </p15:guide>
        <p15:guide id="5" orient="horz" pos="242">
          <p15:clr>
            <a:srgbClr val="FBAE40"/>
          </p15:clr>
        </p15:guide>
        <p15:guide id="6" orient="horz" pos="3049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Заголовок и объект">
  <p:cSld name="6_Заголовок и объект">
    <p:bg>
      <p:bgPr>
        <a:gradFill>
          <a:gsLst>
            <a:gs pos="0">
              <a:schemeClr val="accent3"/>
            </a:gs>
            <a:gs pos="100000">
              <a:srgbClr val="2A73FE"/>
            </a:gs>
          </a:gsLst>
          <a:lin ang="13500000" scaled="0"/>
        </a:gra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4"/>
          <p:cNvSpPr/>
          <p:nvPr>
            <p:ph idx="2" type="pic"/>
          </p:nvPr>
        </p:nvSpPr>
        <p:spPr>
          <a:xfrm>
            <a:off x="5990035" y="3432572"/>
            <a:ext cx="2332943" cy="1750219"/>
          </a:xfrm>
          <a:prstGeom prst="roundRect">
            <a:avLst>
              <a:gd fmla="val 1565" name="adj"/>
            </a:avLst>
          </a:prstGeom>
          <a:solidFill>
            <a:schemeClr val="lt1"/>
          </a:solidFill>
          <a:ln>
            <a:noFill/>
          </a:ln>
        </p:spPr>
      </p:sp>
      <p:sp>
        <p:nvSpPr>
          <p:cNvPr id="113" name="Google Shape;113;p24"/>
          <p:cNvSpPr txBox="1"/>
          <p:nvPr>
            <p:ph type="title"/>
          </p:nvPr>
        </p:nvSpPr>
        <p:spPr>
          <a:xfrm>
            <a:off x="254407" y="255422"/>
            <a:ext cx="8557409" cy="52629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Oswald"/>
              <a:buNone/>
              <a:defRPr b="0" i="0" sz="33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14" name="Google Shape;114;p24"/>
          <p:cNvSpPr/>
          <p:nvPr/>
        </p:nvSpPr>
        <p:spPr>
          <a:xfrm>
            <a:off x="4457700" y="2538515"/>
            <a:ext cx="228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115" name="Google Shape;115;p24"/>
          <p:cNvSpPr/>
          <p:nvPr>
            <p:ph idx="3" type="pic"/>
          </p:nvPr>
        </p:nvSpPr>
        <p:spPr>
          <a:xfrm>
            <a:off x="2896791" y="2705696"/>
            <a:ext cx="3418284" cy="213419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16" name="Google Shape;116;p24"/>
          <p:cNvSpPr/>
          <p:nvPr>
            <p:ph idx="4" type="pic"/>
          </p:nvPr>
        </p:nvSpPr>
        <p:spPr>
          <a:xfrm>
            <a:off x="884131" y="3255902"/>
            <a:ext cx="1741196" cy="2326939"/>
          </a:xfrm>
          <a:prstGeom prst="roundRect">
            <a:avLst>
              <a:gd fmla="val 1565" name="adj"/>
            </a:avLst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09">
          <p15:clr>
            <a:srgbClr val="FBAE40"/>
          </p15:clr>
        </p15:guide>
        <p15:guide id="4" pos="5551">
          <p15:clr>
            <a:srgbClr val="FBAE40"/>
          </p15:clr>
        </p15:guide>
        <p15:guide id="5" orient="horz" pos="242">
          <p15:clr>
            <a:srgbClr val="FBAE40"/>
          </p15:clr>
        </p15:guide>
        <p15:guide id="6" orient="horz" pos="3049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6_Заголовок и объект">
  <p:cSld name="16_Заголовок и объект">
    <p:bg>
      <p:bgPr>
        <a:gradFill>
          <a:gsLst>
            <a:gs pos="0">
              <a:schemeClr val="accent3"/>
            </a:gs>
            <a:gs pos="100000">
              <a:srgbClr val="2A73FE"/>
            </a:gs>
          </a:gsLst>
          <a:lin ang="13500000" scaled="0"/>
        </a:gra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5"/>
          <p:cNvSpPr txBox="1"/>
          <p:nvPr>
            <p:ph type="title"/>
          </p:nvPr>
        </p:nvSpPr>
        <p:spPr>
          <a:xfrm>
            <a:off x="254407" y="255422"/>
            <a:ext cx="8557409" cy="52629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Oswald"/>
              <a:buNone/>
              <a:defRPr b="0" i="0" sz="33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19" name="Google Shape;119;p25"/>
          <p:cNvSpPr/>
          <p:nvPr/>
        </p:nvSpPr>
        <p:spPr>
          <a:xfrm>
            <a:off x="4457700" y="2538515"/>
            <a:ext cx="228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120" name="Google Shape;120;p25"/>
          <p:cNvSpPr/>
          <p:nvPr>
            <p:ph idx="2" type="pic"/>
          </p:nvPr>
        </p:nvSpPr>
        <p:spPr>
          <a:xfrm>
            <a:off x="817126" y="2652815"/>
            <a:ext cx="7509748" cy="7509749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09">
          <p15:clr>
            <a:srgbClr val="FBAE40"/>
          </p15:clr>
        </p15:guide>
        <p15:guide id="4" pos="5551">
          <p15:clr>
            <a:srgbClr val="FBAE40"/>
          </p15:clr>
        </p15:guide>
        <p15:guide id="5" orient="horz" pos="242">
          <p15:clr>
            <a:srgbClr val="FBAE40"/>
          </p15:clr>
        </p15:guide>
        <p15:guide id="6" orient="horz" pos="3049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Заголовок и объект">
  <p:cSld name="7_Заголовок и объект">
    <p:bg>
      <p:bgPr>
        <a:gradFill>
          <a:gsLst>
            <a:gs pos="0">
              <a:schemeClr val="accent3"/>
            </a:gs>
            <a:gs pos="100000">
              <a:srgbClr val="2A73FE"/>
            </a:gs>
          </a:gsLst>
          <a:lin ang="13500000" scaled="0"/>
        </a:gra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6"/>
          <p:cNvSpPr txBox="1"/>
          <p:nvPr>
            <p:ph type="title"/>
          </p:nvPr>
        </p:nvSpPr>
        <p:spPr>
          <a:xfrm>
            <a:off x="254407" y="255422"/>
            <a:ext cx="8557409" cy="52629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Oswald"/>
              <a:buNone/>
              <a:defRPr b="0" i="0" sz="33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23" name="Google Shape;123;p26"/>
          <p:cNvSpPr txBox="1"/>
          <p:nvPr/>
        </p:nvSpPr>
        <p:spPr>
          <a:xfrm>
            <a:off x="261002" y="4726024"/>
            <a:ext cx="2939143" cy="19736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swald Light"/>
              <a:buNone/>
            </a:pPr>
            <a:r>
              <a:rPr b="0" i="0" lang="ru" sz="90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rPr>
              <a:t>Digital IT pitch-deck PowerPoint bundle</a:t>
            </a:r>
            <a:endParaRPr b="0" i="0" sz="900">
              <a:solidFill>
                <a:schemeClr val="lt1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09">
          <p15:clr>
            <a:srgbClr val="FBAE40"/>
          </p15:clr>
        </p15:guide>
        <p15:guide id="4" pos="5551">
          <p15:clr>
            <a:srgbClr val="FBAE40"/>
          </p15:clr>
        </p15:guide>
        <p15:guide id="5" orient="horz" pos="242">
          <p15:clr>
            <a:srgbClr val="FBAE40"/>
          </p15:clr>
        </p15:guide>
        <p15:guide id="6" orient="horz" pos="3049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Заголовок и объект">
  <p:cSld name="8_Заголовок и объект">
    <p:bg>
      <p:bgPr>
        <a:gradFill>
          <a:gsLst>
            <a:gs pos="0">
              <a:schemeClr val="accent3"/>
            </a:gs>
            <a:gs pos="100000">
              <a:srgbClr val="2A73FE"/>
            </a:gs>
          </a:gsLst>
          <a:lin ang="13500000" scaled="0"/>
        </a:gra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09">
          <p15:clr>
            <a:srgbClr val="FBAE40"/>
          </p15:clr>
        </p15:guide>
        <p15:guide id="4" pos="5551">
          <p15:clr>
            <a:srgbClr val="FBAE40"/>
          </p15:clr>
        </p15:guide>
        <p15:guide id="5" orient="horz" pos="242">
          <p15:clr>
            <a:srgbClr val="FBAE40"/>
          </p15:clr>
        </p15:guide>
        <p15:guide id="6" orient="horz" pos="3049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Заголовок и объект">
  <p:cSld name="9_Заголовок и объект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8"/>
          <p:cNvSpPr txBox="1"/>
          <p:nvPr/>
        </p:nvSpPr>
        <p:spPr>
          <a:xfrm>
            <a:off x="261002" y="4726024"/>
            <a:ext cx="2939143" cy="19736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Oswald Light"/>
              <a:buNone/>
            </a:pPr>
            <a:r>
              <a:rPr b="0" i="0" lang="ru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rPr>
              <a:t>Digital IT pitch-deck PowerPoint bundle</a:t>
            </a:r>
            <a:endParaRPr b="0" i="0" sz="900">
              <a:solidFill>
                <a:srgbClr val="7F7F7F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  <p:pic>
        <p:nvPicPr>
          <p:cNvPr id="127" name="Google Shape;127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825598" y="59910"/>
            <a:ext cx="1374876" cy="72181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8"/>
          <p:cNvSpPr txBox="1"/>
          <p:nvPr>
            <p:ph type="title"/>
          </p:nvPr>
        </p:nvSpPr>
        <p:spPr>
          <a:xfrm>
            <a:off x="254407" y="240830"/>
            <a:ext cx="7886700" cy="52629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Oswald"/>
              <a:buNone/>
              <a:defRPr b="0" i="0" sz="33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29" name="Google Shape;129;p28"/>
          <p:cNvSpPr txBox="1"/>
          <p:nvPr>
            <p:ph idx="12" type="sldNum"/>
          </p:nvPr>
        </p:nvSpPr>
        <p:spPr>
          <a:xfrm>
            <a:off x="6825598" y="4722160"/>
            <a:ext cx="2057400" cy="19736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0" lvl="0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1pPr>
            <a:lvl2pPr indent="0" lvl="1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2pPr>
            <a:lvl3pPr indent="0" lvl="2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3pPr>
            <a:lvl4pPr indent="0" lvl="3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4pPr>
            <a:lvl5pPr indent="0" lvl="4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5pPr>
            <a:lvl6pPr indent="0" lvl="5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6pPr>
            <a:lvl7pPr indent="0" lvl="6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7pPr>
            <a:lvl8pPr indent="0" lvl="7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8pPr>
            <a:lvl9pPr indent="0" lvl="8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130" name="Google Shape;130;p28"/>
          <p:cNvSpPr/>
          <p:nvPr/>
        </p:nvSpPr>
        <p:spPr>
          <a:xfrm>
            <a:off x="4476750" y="-38100"/>
            <a:ext cx="4724400" cy="5214776"/>
          </a:xfrm>
          <a:custGeom>
            <a:rect b="b" l="l" r="r" t="t"/>
            <a:pathLst>
              <a:path extrusionOk="0" h="6953034" w="6299200">
                <a:moveTo>
                  <a:pt x="5562600" y="45719"/>
                </a:moveTo>
                <a:lnTo>
                  <a:pt x="6299200" y="0"/>
                </a:lnTo>
                <a:lnTo>
                  <a:pt x="6247006" y="4397613"/>
                </a:lnTo>
                <a:lnTo>
                  <a:pt x="6247006" y="6953034"/>
                </a:lnTo>
                <a:lnTo>
                  <a:pt x="5245100" y="6934200"/>
                </a:lnTo>
                <a:lnTo>
                  <a:pt x="825500" y="6946900"/>
                </a:lnTo>
                <a:lnTo>
                  <a:pt x="0" y="6946900"/>
                </a:lnTo>
                <a:lnTo>
                  <a:pt x="3732406" y="3902313"/>
                </a:lnTo>
                <a:lnTo>
                  <a:pt x="5562600" y="45719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5000">
                <a:schemeClr val="accent2"/>
              </a:gs>
              <a:gs pos="100000">
                <a:srgbClr val="00359A"/>
              </a:gs>
            </a:gsLst>
            <a:lin ang="13200000" scaled="0"/>
          </a:gradFill>
          <a:ln>
            <a:noFill/>
          </a:ln>
          <a:effectLst>
            <a:outerShdw sx="1000" rotWithShape="0" algn="ctr" sy="1000">
              <a:srgbClr val="367CFF"/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28"/>
          <p:cNvSpPr/>
          <p:nvPr/>
        </p:nvSpPr>
        <p:spPr>
          <a:xfrm>
            <a:off x="6325410" y="2247090"/>
            <a:ext cx="569068" cy="42315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132" name="Google Shape;132;p28"/>
          <p:cNvSpPr/>
          <p:nvPr/>
        </p:nvSpPr>
        <p:spPr>
          <a:xfrm>
            <a:off x="1150741" y="937532"/>
            <a:ext cx="7213995" cy="4585481"/>
          </a:xfrm>
          <a:custGeom>
            <a:rect b="b" l="l" r="r" t="t"/>
            <a:pathLst>
              <a:path extrusionOk="0" h="5954094" w="9367131">
                <a:moveTo>
                  <a:pt x="9162777" y="0"/>
                </a:moveTo>
                <a:lnTo>
                  <a:pt x="9367131" y="482672"/>
                </a:lnTo>
                <a:lnTo>
                  <a:pt x="9171075" y="482672"/>
                </a:lnTo>
                <a:lnTo>
                  <a:pt x="8258220" y="2548006"/>
                </a:lnTo>
                <a:lnTo>
                  <a:pt x="4343320" y="5954094"/>
                </a:lnTo>
                <a:lnTo>
                  <a:pt x="0" y="5954094"/>
                </a:lnTo>
                <a:lnTo>
                  <a:pt x="7459473" y="2548006"/>
                </a:lnTo>
                <a:lnTo>
                  <a:pt x="7459472" y="2548006"/>
                </a:lnTo>
                <a:lnTo>
                  <a:pt x="8735395" y="500929"/>
                </a:lnTo>
                <a:lnTo>
                  <a:pt x="8535189" y="500929"/>
                </a:lnTo>
                <a:lnTo>
                  <a:pt x="916277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sx="1000" rotWithShape="0" algn="ctr" sy="1000">
              <a:srgbClr val="367CFF"/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28"/>
          <p:cNvSpPr/>
          <p:nvPr/>
        </p:nvSpPr>
        <p:spPr>
          <a:xfrm>
            <a:off x="4486883" y="2991256"/>
            <a:ext cx="569068" cy="42315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09">
          <p15:clr>
            <a:srgbClr val="FBAE40"/>
          </p15:clr>
        </p15:guide>
        <p15:guide id="4" pos="5551">
          <p15:clr>
            <a:srgbClr val="FBAE40"/>
          </p15:clr>
        </p15:guide>
        <p15:guide id="5" orient="horz" pos="242">
          <p15:clr>
            <a:srgbClr val="FBAE40"/>
          </p15:clr>
        </p15:guide>
        <p15:guide id="6" orient="horz" pos="3049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Заголовок и объект">
  <p:cSld name="10_Заголовок и объект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9"/>
          <p:cNvSpPr txBox="1"/>
          <p:nvPr/>
        </p:nvSpPr>
        <p:spPr>
          <a:xfrm>
            <a:off x="261002" y="4726024"/>
            <a:ext cx="2939143" cy="19736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Oswald Light"/>
              <a:buNone/>
            </a:pPr>
            <a:r>
              <a:rPr b="0" i="0" lang="ru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rPr>
              <a:t>Digital IT pitch-deck PowerPoint bundle</a:t>
            </a:r>
            <a:endParaRPr b="0" i="0" sz="900">
              <a:solidFill>
                <a:srgbClr val="7F7F7F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136" name="Google Shape;136;p29"/>
          <p:cNvSpPr txBox="1"/>
          <p:nvPr>
            <p:ph type="title"/>
          </p:nvPr>
        </p:nvSpPr>
        <p:spPr>
          <a:xfrm>
            <a:off x="254407" y="240830"/>
            <a:ext cx="8557409" cy="52629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Oswald"/>
              <a:buNone/>
              <a:defRPr b="0" i="0" sz="33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37" name="Google Shape;137;p29"/>
          <p:cNvSpPr txBox="1"/>
          <p:nvPr>
            <p:ph idx="12" type="sldNum"/>
          </p:nvPr>
        </p:nvSpPr>
        <p:spPr>
          <a:xfrm>
            <a:off x="6825598" y="4722160"/>
            <a:ext cx="2057400" cy="19736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0" lvl="0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1pPr>
            <a:lvl2pPr indent="0" lvl="1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2pPr>
            <a:lvl3pPr indent="0" lvl="2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3pPr>
            <a:lvl4pPr indent="0" lvl="3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4pPr>
            <a:lvl5pPr indent="0" lvl="4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5pPr>
            <a:lvl6pPr indent="0" lvl="5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6pPr>
            <a:lvl7pPr indent="0" lvl="6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7pPr>
            <a:lvl8pPr indent="0" lvl="7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8pPr>
            <a:lvl9pPr indent="0" lvl="8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138" name="Google Shape;138;p29"/>
          <p:cNvSpPr/>
          <p:nvPr>
            <p:ph idx="2" type="pic"/>
          </p:nvPr>
        </p:nvSpPr>
        <p:spPr>
          <a:xfrm>
            <a:off x="2410301" y="1464469"/>
            <a:ext cx="4394120" cy="275570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09">
          <p15:clr>
            <a:srgbClr val="FBAE40"/>
          </p15:clr>
        </p15:guide>
        <p15:guide id="4" pos="5551">
          <p15:clr>
            <a:srgbClr val="FBAE40"/>
          </p15:clr>
        </p15:guide>
        <p15:guide id="5" orient="horz" pos="242">
          <p15:clr>
            <a:srgbClr val="FBAE40"/>
          </p15:clr>
        </p15:guide>
        <p15:guide id="6" orient="horz" pos="3049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_Заголовок и объект">
  <p:cSld name="11_Заголовок и объект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0"/>
          <p:cNvSpPr txBox="1"/>
          <p:nvPr/>
        </p:nvSpPr>
        <p:spPr>
          <a:xfrm>
            <a:off x="261002" y="4726024"/>
            <a:ext cx="2939143" cy="19736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Oswald Light"/>
              <a:buNone/>
            </a:pPr>
            <a:r>
              <a:rPr b="0" i="0" lang="ru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rPr>
              <a:t>Digital IT pitch-deck PowerPoint bundle</a:t>
            </a:r>
            <a:endParaRPr b="0" i="0" sz="900">
              <a:solidFill>
                <a:srgbClr val="7F7F7F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141" name="Google Shape;141;p30"/>
          <p:cNvSpPr txBox="1"/>
          <p:nvPr>
            <p:ph type="title"/>
          </p:nvPr>
        </p:nvSpPr>
        <p:spPr>
          <a:xfrm>
            <a:off x="254407" y="240830"/>
            <a:ext cx="8557409" cy="52629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Oswald"/>
              <a:buNone/>
              <a:defRPr b="0" i="0" sz="33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42" name="Google Shape;142;p30"/>
          <p:cNvSpPr txBox="1"/>
          <p:nvPr>
            <p:ph idx="12" type="sldNum"/>
          </p:nvPr>
        </p:nvSpPr>
        <p:spPr>
          <a:xfrm>
            <a:off x="6825598" y="4722160"/>
            <a:ext cx="2057400" cy="19736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0" lvl="0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1pPr>
            <a:lvl2pPr indent="0" lvl="1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2pPr>
            <a:lvl3pPr indent="0" lvl="2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3pPr>
            <a:lvl4pPr indent="0" lvl="3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4pPr>
            <a:lvl5pPr indent="0" lvl="4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5pPr>
            <a:lvl6pPr indent="0" lvl="5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6pPr>
            <a:lvl7pPr indent="0" lvl="6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7pPr>
            <a:lvl8pPr indent="0" lvl="7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8pPr>
            <a:lvl9pPr indent="0" lvl="8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143" name="Google Shape;143;p30"/>
          <p:cNvSpPr/>
          <p:nvPr>
            <p:ph idx="2" type="pic"/>
          </p:nvPr>
        </p:nvSpPr>
        <p:spPr>
          <a:xfrm>
            <a:off x="474858" y="1250111"/>
            <a:ext cx="4400752" cy="275570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44" name="Google Shape;144;p30"/>
          <p:cNvSpPr/>
          <p:nvPr>
            <p:ph idx="3" type="pic"/>
          </p:nvPr>
        </p:nvSpPr>
        <p:spPr>
          <a:xfrm>
            <a:off x="5798591" y="866433"/>
            <a:ext cx="2681040" cy="268104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rgbClr val="AECAFF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09">
          <p15:clr>
            <a:srgbClr val="FBAE40"/>
          </p15:clr>
        </p15:guide>
        <p15:guide id="4" pos="5551">
          <p15:clr>
            <a:srgbClr val="FBAE40"/>
          </p15:clr>
        </p15:guide>
        <p15:guide id="5" orient="horz" pos="242">
          <p15:clr>
            <a:srgbClr val="FBAE40"/>
          </p15:clr>
        </p15:guide>
        <p15:guide id="6" orient="horz" pos="3049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Custom Layout">
  <p:cSld name="7_Custom Layout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1"/>
          <p:cNvSpPr txBox="1"/>
          <p:nvPr>
            <p:ph type="title"/>
          </p:nvPr>
        </p:nvSpPr>
        <p:spPr>
          <a:xfrm>
            <a:off x="359522" y="200027"/>
            <a:ext cx="8424956" cy="4847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Oswald Light"/>
              <a:buNone/>
              <a:defRPr b="1" i="0" sz="3000" u="none" cap="none" strike="noStrike">
                <a:solidFill>
                  <a:schemeClr val="accent2"/>
                </a:solidFill>
                <a:latin typeface="Oswald Light"/>
                <a:ea typeface="Oswald Light"/>
                <a:cs typeface="Oswald Light"/>
                <a:sym typeface="Oswald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47" name="Google Shape;147;p31"/>
          <p:cNvSpPr txBox="1"/>
          <p:nvPr/>
        </p:nvSpPr>
        <p:spPr>
          <a:xfrm>
            <a:off x="282397" y="4726025"/>
            <a:ext cx="2938760" cy="19736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Oswald Light"/>
              <a:buNone/>
            </a:pPr>
            <a:r>
              <a:rPr b="0" i="0" lang="ru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rPr>
              <a:t>Digital IT pitch-deck PowerPoint bundle</a:t>
            </a:r>
            <a:endParaRPr b="0" i="0" sz="900">
              <a:solidFill>
                <a:srgbClr val="7F7F7F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  <p:pic>
        <p:nvPicPr>
          <p:cNvPr id="148" name="Google Shape;148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24128" y="109917"/>
            <a:ext cx="1374697" cy="7218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_Заголовок и объект">
  <p:cSld name="12_Заголовок и объект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2"/>
          <p:cNvSpPr txBox="1"/>
          <p:nvPr/>
        </p:nvSpPr>
        <p:spPr>
          <a:xfrm>
            <a:off x="261002" y="4726024"/>
            <a:ext cx="2939143" cy="19736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Oswald Light"/>
              <a:buNone/>
            </a:pPr>
            <a:r>
              <a:rPr b="0" i="0" lang="ru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rPr>
              <a:t>Digital IT pitch-deck PowerPoint bundle</a:t>
            </a:r>
            <a:endParaRPr b="0" i="0" sz="900">
              <a:solidFill>
                <a:srgbClr val="7F7F7F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151" name="Google Shape;151;p32"/>
          <p:cNvSpPr txBox="1"/>
          <p:nvPr>
            <p:ph type="title"/>
          </p:nvPr>
        </p:nvSpPr>
        <p:spPr>
          <a:xfrm>
            <a:off x="254407" y="242002"/>
            <a:ext cx="7886700" cy="52629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Oswald"/>
              <a:buNone/>
              <a:defRPr b="0" i="0" sz="33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52" name="Google Shape;152;p32"/>
          <p:cNvSpPr txBox="1"/>
          <p:nvPr>
            <p:ph idx="12" type="sldNum"/>
          </p:nvPr>
        </p:nvSpPr>
        <p:spPr>
          <a:xfrm>
            <a:off x="6825598" y="4722160"/>
            <a:ext cx="2057400" cy="19736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0" lvl="0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1pPr>
            <a:lvl2pPr indent="0" lvl="1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2pPr>
            <a:lvl3pPr indent="0" lvl="2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3pPr>
            <a:lvl4pPr indent="0" lvl="3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4pPr>
            <a:lvl5pPr indent="0" lvl="4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5pPr>
            <a:lvl6pPr indent="0" lvl="5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6pPr>
            <a:lvl7pPr indent="0" lvl="6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7pPr>
            <a:lvl8pPr indent="0" lvl="7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8pPr>
            <a:lvl9pPr indent="0" lvl="8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id="153" name="Google Shape;153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32238" y="59910"/>
            <a:ext cx="1374876" cy="7218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09">
          <p15:clr>
            <a:srgbClr val="FBAE40"/>
          </p15:clr>
        </p15:guide>
        <p15:guide id="4" pos="5551">
          <p15:clr>
            <a:srgbClr val="FBAE40"/>
          </p15:clr>
        </p15:guide>
        <p15:guide id="5" orient="horz" pos="242">
          <p15:clr>
            <a:srgbClr val="FBAE40"/>
          </p15:clr>
        </p15:guide>
        <p15:guide id="6" orient="horz" pos="3049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3_Заголовок и объект">
  <p:cSld name="13_Заголовок и объект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3"/>
          <p:cNvSpPr/>
          <p:nvPr>
            <p:ph idx="2" type="pic"/>
          </p:nvPr>
        </p:nvSpPr>
        <p:spPr>
          <a:xfrm>
            <a:off x="4015175" y="294300"/>
            <a:ext cx="4554900" cy="45549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rgbClr val="AECAFF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" name="Google Shape;156;p33"/>
          <p:cNvSpPr txBox="1"/>
          <p:nvPr/>
        </p:nvSpPr>
        <p:spPr>
          <a:xfrm>
            <a:off x="261002" y="4726024"/>
            <a:ext cx="2939143" cy="19736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Oswald Light"/>
              <a:buNone/>
            </a:pPr>
            <a:r>
              <a:rPr b="0" i="0" lang="ru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rPr>
              <a:t>Digital IT pitch-deck PowerPoint bundle</a:t>
            </a:r>
            <a:endParaRPr b="0" i="0" sz="900">
              <a:solidFill>
                <a:srgbClr val="7F7F7F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157" name="Google Shape;157;p33"/>
          <p:cNvSpPr txBox="1"/>
          <p:nvPr>
            <p:ph type="title"/>
          </p:nvPr>
        </p:nvSpPr>
        <p:spPr>
          <a:xfrm>
            <a:off x="254407" y="242002"/>
            <a:ext cx="7886700" cy="52629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Oswald"/>
              <a:buNone/>
              <a:defRPr b="0" i="0" sz="33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58" name="Google Shape;158;p33"/>
          <p:cNvSpPr txBox="1"/>
          <p:nvPr>
            <p:ph idx="12" type="sldNum"/>
          </p:nvPr>
        </p:nvSpPr>
        <p:spPr>
          <a:xfrm>
            <a:off x="6825598" y="4722160"/>
            <a:ext cx="2057400" cy="19736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0" lvl="0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1pPr>
            <a:lvl2pPr indent="0" lvl="1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2pPr>
            <a:lvl3pPr indent="0" lvl="2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3pPr>
            <a:lvl4pPr indent="0" lvl="3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4pPr>
            <a:lvl5pPr indent="0" lvl="4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5pPr>
            <a:lvl6pPr indent="0" lvl="5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6pPr>
            <a:lvl7pPr indent="0" lvl="6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7pPr>
            <a:lvl8pPr indent="0" lvl="7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8pPr>
            <a:lvl9pPr indent="0" lvl="8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900">
                <a:solidFill>
                  <a:srgbClr val="7F7F7F"/>
                </a:solidFill>
                <a:latin typeface="Oswald Light"/>
                <a:ea typeface="Oswald Light"/>
                <a:cs typeface="Oswald Light"/>
                <a:sym typeface="Oswald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09">
          <p15:clr>
            <a:srgbClr val="FBAE40"/>
          </p15:clr>
        </p15:guide>
        <p15:guide id="4" pos="5551">
          <p15:clr>
            <a:srgbClr val="FBAE40"/>
          </p15:clr>
        </p15:guide>
        <p15:guide id="5" orient="horz" pos="242">
          <p15:clr>
            <a:srgbClr val="FBAE40"/>
          </p15:clr>
        </p15:guide>
        <p15:guide id="6" orient="horz" pos="3049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Титульный слайд">
  <p:cSld name="1_Титульный слайд">
    <p:bg>
      <p:bgPr>
        <a:gradFill>
          <a:gsLst>
            <a:gs pos="0">
              <a:srgbClr val="2A73FE"/>
            </a:gs>
            <a:gs pos="100000">
              <a:schemeClr val="accent3"/>
            </a:gs>
          </a:gsLst>
          <a:lin ang="2700000" scaled="0"/>
        </a:gra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4"/>
          <p:cNvSpPr/>
          <p:nvPr/>
        </p:nvSpPr>
        <p:spPr>
          <a:xfrm rot="5400000">
            <a:off x="5853230" y="-71891"/>
            <a:ext cx="3217734" cy="3361517"/>
          </a:xfrm>
          <a:custGeom>
            <a:rect b="b" l="l" r="r" t="t"/>
            <a:pathLst>
              <a:path extrusionOk="0" h="4482022" w="4290312">
                <a:moveTo>
                  <a:pt x="0" y="4445166"/>
                </a:moveTo>
                <a:lnTo>
                  <a:pt x="0" y="0"/>
                </a:lnTo>
                <a:lnTo>
                  <a:pt x="4221879" y="0"/>
                </a:lnTo>
                <a:lnTo>
                  <a:pt x="4246895" y="140082"/>
                </a:lnTo>
                <a:cubicBezTo>
                  <a:pt x="4275485" y="327190"/>
                  <a:pt x="4290312" y="518826"/>
                  <a:pt x="4290312" y="713926"/>
                </a:cubicBezTo>
                <a:cubicBezTo>
                  <a:pt x="4290312" y="2794988"/>
                  <a:pt x="2603278" y="4482022"/>
                  <a:pt x="522216" y="4482022"/>
                </a:cubicBezTo>
                <a:cubicBezTo>
                  <a:pt x="392150" y="4482022"/>
                  <a:pt x="263623" y="4475432"/>
                  <a:pt x="136950" y="4462568"/>
                </a:cubicBezTo>
                <a:close/>
              </a:path>
            </a:pathLst>
          </a:custGeom>
          <a:gradFill>
            <a:gsLst>
              <a:gs pos="0">
                <a:srgbClr val="0051E8">
                  <a:alpha val="29803"/>
                </a:srgbClr>
              </a:gs>
              <a:gs pos="83000">
                <a:srgbClr val="00369B">
                  <a:alpha val="72941"/>
                </a:srgbClr>
              </a:gs>
              <a:gs pos="100000">
                <a:srgbClr val="00369B">
                  <a:alpha val="72941"/>
                </a:srgbClr>
              </a:gs>
            </a:gsLst>
            <a:lin ang="13800001" scaled="0"/>
          </a:gradFill>
          <a:ln>
            <a:noFill/>
          </a:ln>
          <a:effectLst>
            <a:outerShdw blurRad="1270000" sx="102000" rotWithShape="0" algn="ctr" sy="102000">
              <a:srgbClr val="367CFF">
                <a:alpha val="12941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">
              <a:solidFill>
                <a:srgbClr val="FFFFFF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161" name="Google Shape;161;p34"/>
          <p:cNvSpPr/>
          <p:nvPr/>
        </p:nvSpPr>
        <p:spPr>
          <a:xfrm flipH="1">
            <a:off x="-1" y="1622204"/>
            <a:ext cx="3460915" cy="3523816"/>
          </a:xfrm>
          <a:custGeom>
            <a:rect b="b" l="l" r="r" t="t"/>
            <a:pathLst>
              <a:path extrusionOk="0" h="6362288" w="6248719">
                <a:moveTo>
                  <a:pt x="6248719" y="0"/>
                </a:moveTo>
                <a:lnTo>
                  <a:pt x="6248719" y="6362288"/>
                </a:lnTo>
                <a:lnTo>
                  <a:pt x="0" y="6362288"/>
                </a:lnTo>
                <a:cubicBezTo>
                  <a:pt x="0" y="2956723"/>
                  <a:pt x="2674482" y="175818"/>
                  <a:pt x="6037680" y="5337"/>
                </a:cubicBezTo>
                <a:close/>
              </a:path>
            </a:pathLst>
          </a:custGeom>
          <a:gradFill>
            <a:gsLst>
              <a:gs pos="0">
                <a:srgbClr val="0051E8">
                  <a:alpha val="41960"/>
                </a:srgbClr>
              </a:gs>
              <a:gs pos="83000">
                <a:schemeClr val="accent3"/>
              </a:gs>
              <a:gs pos="100000">
                <a:schemeClr val="accent3"/>
              </a:gs>
            </a:gsLst>
            <a:lin ang="13800001" scaled="0"/>
          </a:gradFill>
          <a:ln>
            <a:noFill/>
          </a:ln>
          <a:effectLst>
            <a:outerShdw blurRad="1270000" sx="102000" rotWithShape="0" algn="ctr" sy="102000">
              <a:srgbClr val="367CFF">
                <a:alpha val="12941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">
              <a:solidFill>
                <a:srgbClr val="FFFFFF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Титульный слайд">
  <p:cSld name="2_Титульный слайд">
    <p:bg>
      <p:bgPr>
        <a:gradFill>
          <a:gsLst>
            <a:gs pos="0">
              <a:schemeClr val="accent3"/>
            </a:gs>
            <a:gs pos="100000">
              <a:srgbClr val="2A73FE"/>
            </a:gs>
          </a:gsLst>
          <a:lin ang="13500000" scaled="0"/>
        </a:gra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5"/>
          <p:cNvSpPr txBox="1"/>
          <p:nvPr>
            <p:ph type="title"/>
          </p:nvPr>
        </p:nvSpPr>
        <p:spPr>
          <a:xfrm>
            <a:off x="254407" y="255422"/>
            <a:ext cx="7886700" cy="52629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Oswald"/>
              <a:buNone/>
              <a:defRPr b="0" i="0" sz="33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64" name="Google Shape;164;p35"/>
          <p:cNvSpPr txBox="1"/>
          <p:nvPr/>
        </p:nvSpPr>
        <p:spPr>
          <a:xfrm>
            <a:off x="261002" y="4726024"/>
            <a:ext cx="2939143" cy="19736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swald Light"/>
              <a:buNone/>
            </a:pPr>
            <a:r>
              <a:rPr b="0" i="0" lang="ru" sz="90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rPr>
              <a:t>Digital IT pitch-deck PowerPoint bundle</a:t>
            </a:r>
            <a:endParaRPr b="0" i="0" sz="900">
              <a:solidFill>
                <a:schemeClr val="lt1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tx">
  <p:cSld name="TITLE_AND_BODY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6"/>
          <p:cNvSpPr txBox="1"/>
          <p:nvPr>
            <p:ph idx="12" type="sldNum"/>
          </p:nvPr>
        </p:nvSpPr>
        <p:spPr>
          <a:xfrm>
            <a:off x="4484637" y="4905375"/>
            <a:ext cx="1701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sp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sz="5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PPTMON slide">
  <p:cSld name="9_PPTMON slide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7"/>
          <p:cNvSpPr/>
          <p:nvPr>
            <p:ph idx="2" type="pic"/>
          </p:nvPr>
        </p:nvSpPr>
        <p:spPr>
          <a:xfrm>
            <a:off x="3749432" y="3059274"/>
            <a:ext cx="1645200" cy="16461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69" name="Google Shape;169;p37"/>
          <p:cNvSpPr/>
          <p:nvPr>
            <p:ph idx="3" type="pic"/>
          </p:nvPr>
        </p:nvSpPr>
        <p:spPr>
          <a:xfrm>
            <a:off x="906074" y="3059274"/>
            <a:ext cx="1645200" cy="16461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0" name="Google Shape;170;p37"/>
          <p:cNvSpPr/>
          <p:nvPr>
            <p:ph idx="4" type="pic"/>
          </p:nvPr>
        </p:nvSpPr>
        <p:spPr>
          <a:xfrm>
            <a:off x="6592790" y="3059274"/>
            <a:ext cx="1645200" cy="16461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</p:sp>
      <p:pic>
        <p:nvPicPr>
          <p:cNvPr id="171" name="Google Shape;171;p37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b="0" l="29908" r="0" t="0"/>
          <a:stretch/>
        </p:blipFill>
        <p:spPr>
          <a:xfrm>
            <a:off x="4328394" y="5183961"/>
            <a:ext cx="1679401" cy="184666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37">
            <a:hlinkClick r:id="rId4"/>
          </p:cNvPr>
          <p:cNvSpPr txBox="1"/>
          <p:nvPr/>
        </p:nvSpPr>
        <p:spPr>
          <a:xfrm>
            <a:off x="3136204" y="5211314"/>
            <a:ext cx="2018100" cy="1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37"/>
          <p:cNvSpPr/>
          <p:nvPr/>
        </p:nvSpPr>
        <p:spPr>
          <a:xfrm>
            <a:off x="0" y="0"/>
            <a:ext cx="9144000" cy="752400"/>
          </a:xfrm>
          <a:prstGeom prst="rect">
            <a:avLst/>
          </a:prstGeom>
          <a:solidFill>
            <a:srgbClr val="0058F8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E224A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25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Oswald Light"/>
                <a:ea typeface="Oswald Light"/>
                <a:cs typeface="Oswald Light"/>
                <a:sym typeface="Oswald Ligh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Relationship Id="rId4" Type="http://schemas.openxmlformats.org/officeDocument/2006/relationships/image" Target="../media/image6.jpg"/><Relationship Id="rId5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8"/>
          <p:cNvSpPr/>
          <p:nvPr/>
        </p:nvSpPr>
        <p:spPr>
          <a:xfrm>
            <a:off x="6106367" y="4268018"/>
            <a:ext cx="2380800" cy="3828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179" name="Google Shape;179;p38"/>
          <p:cNvSpPr/>
          <p:nvPr/>
        </p:nvSpPr>
        <p:spPr>
          <a:xfrm>
            <a:off x="7416010" y="4268018"/>
            <a:ext cx="1071000" cy="3828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180" name="Google Shape;180;p38"/>
          <p:cNvSpPr txBox="1"/>
          <p:nvPr/>
        </p:nvSpPr>
        <p:spPr>
          <a:xfrm>
            <a:off x="6435733" y="4313121"/>
            <a:ext cx="23397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rPr>
              <a:t>месяц</a:t>
            </a:r>
            <a:r>
              <a:rPr b="0" i="0" lang="ru" sz="1900" u="none" cap="none" strike="noStrike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rPr>
              <a:t>              </a:t>
            </a:r>
            <a:r>
              <a:rPr lang="ru" sz="190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rPr>
              <a:t>год</a:t>
            </a:r>
            <a:endParaRPr b="0" i="0" sz="1900" u="none" cap="none" strike="noStrike">
              <a:solidFill>
                <a:schemeClr val="lt1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181" name="Google Shape;181;p38"/>
          <p:cNvSpPr txBox="1"/>
          <p:nvPr/>
        </p:nvSpPr>
        <p:spPr>
          <a:xfrm>
            <a:off x="1465050" y="1331425"/>
            <a:ext cx="6213900" cy="145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" sz="45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Шаблон презентации</a:t>
            </a:r>
            <a:endParaRPr sz="45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45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для </a:t>
            </a:r>
            <a:r>
              <a:rPr lang="ru" sz="45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переговоров с банком</a:t>
            </a:r>
            <a:endParaRPr sz="45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82" name="Google Shape;182;p38"/>
          <p:cNvSpPr txBox="1"/>
          <p:nvPr/>
        </p:nvSpPr>
        <p:spPr>
          <a:xfrm>
            <a:off x="6708725" y="268050"/>
            <a:ext cx="2066700" cy="4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" sz="25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логотип</a:t>
            </a:r>
            <a:endParaRPr sz="25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7"/>
          <p:cNvSpPr txBox="1"/>
          <p:nvPr>
            <p:ph type="title"/>
          </p:nvPr>
        </p:nvSpPr>
        <p:spPr>
          <a:xfrm>
            <a:off x="447750" y="410100"/>
            <a:ext cx="82485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Oswald"/>
              <a:buNone/>
            </a:pPr>
            <a:r>
              <a:rPr b="1" lang="ru" sz="25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Предлагаемое обеспечение по кредиту</a:t>
            </a:r>
            <a:endParaRPr b="1" sz="2200"/>
          </a:p>
        </p:txBody>
      </p:sp>
      <p:sp>
        <p:nvSpPr>
          <p:cNvPr id="254" name="Google Shape;254;p47"/>
          <p:cNvSpPr/>
          <p:nvPr/>
        </p:nvSpPr>
        <p:spPr>
          <a:xfrm>
            <a:off x="447750" y="1216703"/>
            <a:ext cx="8696400" cy="35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Виды обеспечения:</a:t>
            </a:r>
            <a:endParaRPr b="1" sz="1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swald Light"/>
              <a:ea typeface="Oswald Light"/>
              <a:cs typeface="Oswald Light"/>
              <a:sym typeface="Oswald Light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swald Light"/>
              <a:buChar char="●"/>
            </a:pPr>
            <a:r>
              <a:rPr lang="ru" sz="1800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rPr>
              <a:t>Залог товаров в обороте (оборудование, закупаемое по контракту) – стоимость 120 млн руб.</a:t>
            </a:r>
            <a:endParaRPr sz="1800">
              <a:solidFill>
                <a:schemeClr val="dk1"/>
              </a:solidFill>
              <a:latin typeface="Oswald Light"/>
              <a:ea typeface="Oswald Light"/>
              <a:cs typeface="Oswald Light"/>
              <a:sym typeface="Oswald Light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swald Light"/>
              <a:ea typeface="Oswald Light"/>
              <a:cs typeface="Oswald Light"/>
              <a:sym typeface="Oswald Light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swald Light"/>
              <a:buChar char="●"/>
            </a:pPr>
            <a:r>
              <a:rPr lang="ru" sz="1800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rPr>
              <a:t>Залог коммерческой недвижимости (офисное здание) – рыночная стоимость 180 млн руб. (отчет оценщика №XYZ от 20.10.2024).</a:t>
            </a:r>
            <a:endParaRPr sz="1800">
              <a:solidFill>
                <a:schemeClr val="dk1"/>
              </a:solidFill>
              <a:latin typeface="Oswald Light"/>
              <a:ea typeface="Oswald Light"/>
              <a:cs typeface="Oswald Light"/>
              <a:sym typeface="Oswald Light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swald Light"/>
              <a:ea typeface="Oswald Light"/>
              <a:cs typeface="Oswald Light"/>
              <a:sym typeface="Oswald Light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swald Light"/>
              <a:buChar char="●"/>
            </a:pPr>
            <a:r>
              <a:rPr lang="ru" sz="1800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rPr>
              <a:t>Поручительство ООО «ТехноПрогресс».</a:t>
            </a:r>
            <a:endParaRPr sz="1800">
              <a:solidFill>
                <a:schemeClr val="dk1"/>
              </a:solidFill>
              <a:latin typeface="Oswald Light"/>
              <a:ea typeface="Oswald Light"/>
              <a:cs typeface="Oswald Light"/>
              <a:sym typeface="Oswald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swald Light"/>
              <a:ea typeface="Oswald Light"/>
              <a:cs typeface="Oswald Light"/>
              <a:sym typeface="Oswald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Итоговое покрытие кредита:</a:t>
            </a:r>
            <a:r>
              <a:rPr lang="ru" sz="1800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rPr>
              <a:t> &gt;250% (общая стоимость обеспечения 300 млн руб. при кредите 120 млн руб.)</a:t>
            </a:r>
            <a:endParaRPr sz="1800">
              <a:solidFill>
                <a:schemeClr val="dk1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8"/>
          <p:cNvSpPr txBox="1"/>
          <p:nvPr>
            <p:ph type="title"/>
          </p:nvPr>
        </p:nvSpPr>
        <p:spPr>
          <a:xfrm>
            <a:off x="447750" y="410100"/>
            <a:ext cx="8994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Oswald"/>
              <a:buNone/>
            </a:pPr>
            <a:r>
              <a:rPr b="1" lang="ru" sz="25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Устойчивая финансовая динамика и консервативный прогноз</a:t>
            </a:r>
            <a:endParaRPr b="1" sz="2200"/>
          </a:p>
        </p:txBody>
      </p:sp>
      <p:graphicFrame>
        <p:nvGraphicFramePr>
          <p:cNvPr id="260" name="Google Shape;260;p48"/>
          <p:cNvGraphicFramePr/>
          <p:nvPr/>
        </p:nvGraphicFramePr>
        <p:xfrm>
          <a:off x="532825" y="105087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{4CC53ADF-AA03-4671-BC1D-5D0796A9FA66}</a:tableStyleId>
              </a:tblPr>
              <a:tblGrid>
                <a:gridCol w="4162925"/>
                <a:gridCol w="4162925"/>
              </a:tblGrid>
              <a:tr h="31047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>
                          <a:latin typeface="Oswald"/>
                          <a:ea typeface="Oswald"/>
                          <a:cs typeface="Oswald"/>
                          <a:sym typeface="Oswald"/>
                        </a:rPr>
                        <a:t>Исторические данные (динамика)</a:t>
                      </a:r>
                      <a:endParaRPr b="1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>
                    <a:solidFill>
                      <a:srgbClr val="AECAFF"/>
                    </a:solidFill>
                  </a:tcPr>
                </a:tc>
                <a:tc hMerge="1"/>
              </a:tr>
              <a:tr h="477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latin typeface="Oswald"/>
                          <a:ea typeface="Oswald"/>
                          <a:cs typeface="Oswald"/>
                          <a:sym typeface="Oswald"/>
                        </a:rPr>
                        <a:t>Выручка</a:t>
                      </a:r>
                      <a:endParaRPr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latin typeface="Oswald"/>
                          <a:ea typeface="Oswald"/>
                          <a:cs typeface="Oswald"/>
                          <a:sym typeface="Oswald"/>
                        </a:rPr>
                        <a:t>400 (2022) → 650 (2023) → *800* (2024, прогноз) млн руб.*</a:t>
                      </a:r>
                      <a:endParaRPr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/>
                </a:tc>
              </a:tr>
              <a:tr h="310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latin typeface="Oswald"/>
                          <a:ea typeface="Oswald"/>
                          <a:cs typeface="Oswald"/>
                          <a:sym typeface="Oswald"/>
                        </a:rPr>
                        <a:t>EBITDA</a:t>
                      </a:r>
                      <a:endParaRPr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latin typeface="Oswald"/>
                          <a:ea typeface="Oswald"/>
                          <a:cs typeface="Oswald"/>
                          <a:sym typeface="Oswald"/>
                        </a:rPr>
                        <a:t>70 → 115 → *150* млн руб.*</a:t>
                      </a:r>
                      <a:endParaRPr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/>
                </a:tc>
              </a:tr>
              <a:tr h="31047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>
                          <a:latin typeface="Oswald"/>
                          <a:ea typeface="Oswald"/>
                          <a:cs typeface="Oswald"/>
                          <a:sym typeface="Oswald"/>
                        </a:rPr>
                        <a:t>Прогноз на период кредита (с учетом контракта)</a:t>
                      </a:r>
                      <a:endParaRPr b="1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>
                    <a:solidFill>
                      <a:srgbClr val="AECAFF"/>
                    </a:solidFill>
                  </a:tcPr>
                </a:tc>
                <a:tc hMerge="1"/>
              </a:tr>
              <a:tr h="310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latin typeface="Oswald"/>
                          <a:ea typeface="Oswald"/>
                          <a:cs typeface="Oswald"/>
                          <a:sym typeface="Oswald"/>
                        </a:rPr>
                        <a:t>Выручка 2025-2026</a:t>
                      </a:r>
                      <a:endParaRPr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latin typeface="Oswald"/>
                          <a:ea typeface="Oswald"/>
                          <a:cs typeface="Oswald"/>
                          <a:sym typeface="Oswald"/>
                        </a:rPr>
                        <a:t>950 млн руб.</a:t>
                      </a:r>
                      <a:endParaRPr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/>
                </a:tc>
              </a:tr>
              <a:tr h="310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latin typeface="Oswald"/>
                          <a:ea typeface="Oswald"/>
                          <a:cs typeface="Oswald"/>
                          <a:sym typeface="Oswald"/>
                        </a:rPr>
                        <a:t>Чистый денежный поток от операционной деятельности</a:t>
                      </a:r>
                      <a:endParaRPr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latin typeface="Oswald"/>
                          <a:ea typeface="Oswald"/>
                          <a:cs typeface="Oswald"/>
                          <a:sym typeface="Oswald"/>
                        </a:rPr>
                        <a:t>190 млн руб.</a:t>
                      </a:r>
                      <a:endParaRPr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/>
                </a:tc>
              </a:tr>
              <a:tr h="31047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>
                          <a:latin typeface="Oswald"/>
                          <a:ea typeface="Oswald"/>
                          <a:cs typeface="Oswald"/>
                          <a:sym typeface="Oswald"/>
                        </a:rPr>
                        <a:t>Ключевые коэффициенты</a:t>
                      </a:r>
                      <a:endParaRPr b="1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>
                    <a:solidFill>
                      <a:srgbClr val="AECAFF"/>
                    </a:solidFill>
                  </a:tcPr>
                </a:tc>
                <a:tc hMerge="1"/>
              </a:tr>
              <a:tr h="310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latin typeface="Oswald"/>
                          <a:ea typeface="Oswald"/>
                          <a:cs typeface="Oswald"/>
                          <a:sym typeface="Oswald"/>
                        </a:rPr>
                        <a:t>DSCR (Coverage Ratio)</a:t>
                      </a:r>
                      <a:endParaRPr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2.1 (при минимуме 1.3)</a:t>
                      </a:r>
                      <a:endParaRPr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/>
                </a:tc>
              </a:tr>
              <a:tr h="310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latin typeface="Oswald"/>
                          <a:ea typeface="Oswald"/>
                          <a:cs typeface="Oswald"/>
                          <a:sym typeface="Oswald"/>
                        </a:rPr>
                        <a:t>Debt/EBITDA</a:t>
                      </a:r>
                      <a:endParaRPr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0.8x (при максимуме 4-5x)</a:t>
                      </a:r>
                      <a:endParaRPr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9"/>
          <p:cNvSpPr txBox="1"/>
          <p:nvPr>
            <p:ph type="title"/>
          </p:nvPr>
        </p:nvSpPr>
        <p:spPr>
          <a:xfrm>
            <a:off x="343200" y="410100"/>
            <a:ext cx="8248500" cy="8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Oswald"/>
              <a:buNone/>
            </a:pPr>
            <a:r>
              <a:rPr b="1" lang="ru" sz="29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Опытная управленческая команда </a:t>
            </a:r>
            <a:endParaRPr b="1" sz="29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Oswald"/>
              <a:buNone/>
            </a:pPr>
            <a:r>
              <a:rPr b="1" lang="ru" sz="29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с экспертизой в госзаказе</a:t>
            </a:r>
            <a:endParaRPr b="1" sz="1000"/>
          </a:p>
        </p:txBody>
      </p:sp>
      <p:pic>
        <p:nvPicPr>
          <p:cNvPr id="266" name="Google Shape;266;p49" title="Screenshot at Sep 25 11-50-27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903" r="903" t="0"/>
          <a:stretch/>
        </p:blipFill>
        <p:spPr>
          <a:xfrm>
            <a:off x="3646869" y="1660449"/>
            <a:ext cx="1645200" cy="16461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</p:pic>
      <p:pic>
        <p:nvPicPr>
          <p:cNvPr id="267" name="Google Shape;267;p49" title="056f225b6df211eea10a2ab2a9c6ab46_upscaled.jpeg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29" r="19" t="0"/>
          <a:stretch/>
        </p:blipFill>
        <p:spPr>
          <a:xfrm>
            <a:off x="428686" y="1660449"/>
            <a:ext cx="1645200" cy="16461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</p:pic>
      <p:pic>
        <p:nvPicPr>
          <p:cNvPr id="268" name="Google Shape;268;p49" title="команда.png"/>
          <p:cNvPicPr preferRelativeResize="0"/>
          <p:nvPr>
            <p:ph idx="4" type="pic"/>
          </p:nvPr>
        </p:nvPicPr>
        <p:blipFill rotWithShape="1">
          <a:blip r:embed="rId5">
            <a:alphaModFix/>
          </a:blip>
          <a:srcRect b="0" l="29" r="19" t="0"/>
          <a:stretch/>
        </p:blipFill>
        <p:spPr>
          <a:xfrm>
            <a:off x="6572602" y="1660449"/>
            <a:ext cx="1645200" cy="16461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</p:pic>
      <p:grpSp>
        <p:nvGrpSpPr>
          <p:cNvPr id="269" name="Google Shape;269;p49"/>
          <p:cNvGrpSpPr/>
          <p:nvPr/>
        </p:nvGrpSpPr>
        <p:grpSpPr>
          <a:xfrm>
            <a:off x="1886306" y="1643471"/>
            <a:ext cx="187559" cy="258112"/>
            <a:chOff x="3471472" y="902398"/>
            <a:chExt cx="295275" cy="393763"/>
          </a:xfrm>
        </p:grpSpPr>
        <p:sp>
          <p:nvSpPr>
            <p:cNvPr id="270" name="Google Shape;270;p49"/>
            <p:cNvSpPr/>
            <p:nvPr/>
          </p:nvSpPr>
          <p:spPr>
            <a:xfrm>
              <a:off x="3549482" y="902398"/>
              <a:ext cx="142875" cy="76200"/>
            </a:xfrm>
            <a:custGeom>
              <a:rect b="b" l="l" r="r" t="t"/>
              <a:pathLst>
                <a:path extrusionOk="0" h="76200" w="142875">
                  <a:moveTo>
                    <a:pt x="107442" y="7144"/>
                  </a:moveTo>
                  <a:lnTo>
                    <a:pt x="40577" y="7144"/>
                  </a:lnTo>
                  <a:cubicBezTo>
                    <a:pt x="22098" y="7144"/>
                    <a:pt x="7144" y="22098"/>
                    <a:pt x="7144" y="40577"/>
                  </a:cubicBezTo>
                  <a:cubicBezTo>
                    <a:pt x="7144" y="59055"/>
                    <a:pt x="22098" y="74009"/>
                    <a:pt x="40577" y="74009"/>
                  </a:cubicBezTo>
                  <a:lnTo>
                    <a:pt x="107442" y="74009"/>
                  </a:lnTo>
                  <a:cubicBezTo>
                    <a:pt x="125921" y="74009"/>
                    <a:pt x="140875" y="59055"/>
                    <a:pt x="140875" y="40577"/>
                  </a:cubicBezTo>
                  <a:cubicBezTo>
                    <a:pt x="140875" y="22098"/>
                    <a:pt x="125825" y="7144"/>
                    <a:pt x="107442" y="71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271" name="Google Shape;271;p49"/>
            <p:cNvSpPr/>
            <p:nvPr/>
          </p:nvSpPr>
          <p:spPr>
            <a:xfrm>
              <a:off x="3471472" y="924686"/>
              <a:ext cx="295275" cy="371475"/>
            </a:xfrm>
            <a:custGeom>
              <a:rect b="b" l="l" r="r" t="t"/>
              <a:pathLst>
                <a:path extrusionOk="0" h="371475" w="295275">
                  <a:moveTo>
                    <a:pt x="263462" y="7144"/>
                  </a:moveTo>
                  <a:lnTo>
                    <a:pt x="240030" y="7144"/>
                  </a:lnTo>
                  <a:cubicBezTo>
                    <a:pt x="240792" y="10763"/>
                    <a:pt x="241173" y="14478"/>
                    <a:pt x="241173" y="18288"/>
                  </a:cubicBezTo>
                  <a:cubicBezTo>
                    <a:pt x="241173" y="49054"/>
                    <a:pt x="216218" y="74009"/>
                    <a:pt x="185452" y="74009"/>
                  </a:cubicBezTo>
                  <a:lnTo>
                    <a:pt x="118586" y="74009"/>
                  </a:lnTo>
                  <a:cubicBezTo>
                    <a:pt x="87821" y="74009"/>
                    <a:pt x="62865" y="49054"/>
                    <a:pt x="62865" y="18288"/>
                  </a:cubicBezTo>
                  <a:cubicBezTo>
                    <a:pt x="62865" y="14478"/>
                    <a:pt x="63246" y="10763"/>
                    <a:pt x="64008" y="7144"/>
                  </a:cubicBezTo>
                  <a:lnTo>
                    <a:pt x="40577" y="7144"/>
                  </a:lnTo>
                  <a:cubicBezTo>
                    <a:pt x="22098" y="7144"/>
                    <a:pt x="7144" y="22098"/>
                    <a:pt x="7144" y="40577"/>
                  </a:cubicBezTo>
                  <a:lnTo>
                    <a:pt x="7144" y="331851"/>
                  </a:lnTo>
                  <a:cubicBezTo>
                    <a:pt x="7144" y="350330"/>
                    <a:pt x="22098" y="365284"/>
                    <a:pt x="40577" y="365284"/>
                  </a:cubicBezTo>
                  <a:lnTo>
                    <a:pt x="263462" y="365284"/>
                  </a:lnTo>
                  <a:cubicBezTo>
                    <a:pt x="281940" y="365284"/>
                    <a:pt x="296894" y="350330"/>
                    <a:pt x="296894" y="331851"/>
                  </a:cubicBezTo>
                  <a:lnTo>
                    <a:pt x="296894" y="40577"/>
                  </a:lnTo>
                  <a:cubicBezTo>
                    <a:pt x="296894" y="22098"/>
                    <a:pt x="281845" y="7144"/>
                    <a:pt x="263462" y="7144"/>
                  </a:cubicBezTo>
                  <a:close/>
                  <a:moveTo>
                    <a:pt x="115253" y="295085"/>
                  </a:moveTo>
                  <a:lnTo>
                    <a:pt x="81820" y="328517"/>
                  </a:lnTo>
                  <a:cubicBezTo>
                    <a:pt x="77438" y="332899"/>
                    <a:pt x="70390" y="332899"/>
                    <a:pt x="66104" y="328517"/>
                  </a:cubicBezTo>
                  <a:lnTo>
                    <a:pt x="54959" y="317373"/>
                  </a:lnTo>
                  <a:cubicBezTo>
                    <a:pt x="50578" y="312992"/>
                    <a:pt x="50578" y="305943"/>
                    <a:pt x="54959" y="301657"/>
                  </a:cubicBezTo>
                  <a:cubicBezTo>
                    <a:pt x="59341" y="297275"/>
                    <a:pt x="66389" y="297275"/>
                    <a:pt x="70676" y="301657"/>
                  </a:cubicBezTo>
                  <a:lnTo>
                    <a:pt x="73914" y="304895"/>
                  </a:lnTo>
                  <a:lnTo>
                    <a:pt x="99441" y="279368"/>
                  </a:lnTo>
                  <a:cubicBezTo>
                    <a:pt x="103822" y="274987"/>
                    <a:pt x="110871" y="274987"/>
                    <a:pt x="115157" y="279368"/>
                  </a:cubicBezTo>
                  <a:cubicBezTo>
                    <a:pt x="119634" y="283750"/>
                    <a:pt x="119634" y="290798"/>
                    <a:pt x="115253" y="295085"/>
                  </a:cubicBezTo>
                  <a:close/>
                  <a:moveTo>
                    <a:pt x="115253" y="205264"/>
                  </a:moveTo>
                  <a:lnTo>
                    <a:pt x="81820" y="238697"/>
                  </a:lnTo>
                  <a:cubicBezTo>
                    <a:pt x="77438" y="243078"/>
                    <a:pt x="70390" y="243078"/>
                    <a:pt x="66104" y="238697"/>
                  </a:cubicBezTo>
                  <a:lnTo>
                    <a:pt x="54959" y="227552"/>
                  </a:lnTo>
                  <a:cubicBezTo>
                    <a:pt x="50578" y="223171"/>
                    <a:pt x="50578" y="216122"/>
                    <a:pt x="54959" y="211836"/>
                  </a:cubicBezTo>
                  <a:cubicBezTo>
                    <a:pt x="59341" y="207455"/>
                    <a:pt x="66389" y="207455"/>
                    <a:pt x="70676" y="211836"/>
                  </a:cubicBezTo>
                  <a:lnTo>
                    <a:pt x="73914" y="215075"/>
                  </a:lnTo>
                  <a:lnTo>
                    <a:pt x="99441" y="189548"/>
                  </a:lnTo>
                  <a:cubicBezTo>
                    <a:pt x="103822" y="185166"/>
                    <a:pt x="110871" y="185166"/>
                    <a:pt x="115157" y="189548"/>
                  </a:cubicBezTo>
                  <a:cubicBezTo>
                    <a:pt x="119634" y="193834"/>
                    <a:pt x="119634" y="200882"/>
                    <a:pt x="115253" y="205264"/>
                  </a:cubicBezTo>
                  <a:close/>
                  <a:moveTo>
                    <a:pt x="115253" y="115348"/>
                  </a:moveTo>
                  <a:lnTo>
                    <a:pt x="81820" y="148781"/>
                  </a:lnTo>
                  <a:cubicBezTo>
                    <a:pt x="79629" y="150971"/>
                    <a:pt x="76771" y="152019"/>
                    <a:pt x="73914" y="152019"/>
                  </a:cubicBezTo>
                  <a:cubicBezTo>
                    <a:pt x="71056" y="152019"/>
                    <a:pt x="68199" y="150971"/>
                    <a:pt x="66008" y="148781"/>
                  </a:cubicBezTo>
                  <a:lnTo>
                    <a:pt x="54864" y="137636"/>
                  </a:lnTo>
                  <a:cubicBezTo>
                    <a:pt x="50483" y="133255"/>
                    <a:pt x="50483" y="126206"/>
                    <a:pt x="54864" y="121920"/>
                  </a:cubicBezTo>
                  <a:cubicBezTo>
                    <a:pt x="59246" y="117539"/>
                    <a:pt x="66294" y="117539"/>
                    <a:pt x="70580" y="121920"/>
                  </a:cubicBezTo>
                  <a:lnTo>
                    <a:pt x="73819" y="125159"/>
                  </a:lnTo>
                  <a:lnTo>
                    <a:pt x="99346" y="99632"/>
                  </a:lnTo>
                  <a:cubicBezTo>
                    <a:pt x="103727" y="95250"/>
                    <a:pt x="110776" y="95250"/>
                    <a:pt x="115062" y="99632"/>
                  </a:cubicBezTo>
                  <a:cubicBezTo>
                    <a:pt x="119634" y="103918"/>
                    <a:pt x="119634" y="110966"/>
                    <a:pt x="115253" y="115348"/>
                  </a:cubicBezTo>
                  <a:close/>
                  <a:moveTo>
                    <a:pt x="241173" y="320707"/>
                  </a:moveTo>
                  <a:lnTo>
                    <a:pt x="152019" y="320707"/>
                  </a:lnTo>
                  <a:cubicBezTo>
                    <a:pt x="145828" y="320707"/>
                    <a:pt x="140875" y="315754"/>
                    <a:pt x="140875" y="309563"/>
                  </a:cubicBezTo>
                  <a:cubicBezTo>
                    <a:pt x="140875" y="303371"/>
                    <a:pt x="145828" y="298418"/>
                    <a:pt x="152019" y="298418"/>
                  </a:cubicBezTo>
                  <a:lnTo>
                    <a:pt x="241173" y="298418"/>
                  </a:lnTo>
                  <a:cubicBezTo>
                    <a:pt x="247364" y="298418"/>
                    <a:pt x="252317" y="303371"/>
                    <a:pt x="252317" y="309563"/>
                  </a:cubicBezTo>
                  <a:cubicBezTo>
                    <a:pt x="252317" y="315754"/>
                    <a:pt x="247269" y="320707"/>
                    <a:pt x="241173" y="320707"/>
                  </a:cubicBezTo>
                  <a:close/>
                  <a:moveTo>
                    <a:pt x="241173" y="230791"/>
                  </a:moveTo>
                  <a:lnTo>
                    <a:pt x="152019" y="230791"/>
                  </a:lnTo>
                  <a:cubicBezTo>
                    <a:pt x="145828" y="230791"/>
                    <a:pt x="140875" y="225838"/>
                    <a:pt x="140875" y="219647"/>
                  </a:cubicBezTo>
                  <a:cubicBezTo>
                    <a:pt x="140875" y="213455"/>
                    <a:pt x="145828" y="208502"/>
                    <a:pt x="152019" y="208502"/>
                  </a:cubicBezTo>
                  <a:lnTo>
                    <a:pt x="241173" y="208502"/>
                  </a:lnTo>
                  <a:cubicBezTo>
                    <a:pt x="247364" y="208502"/>
                    <a:pt x="252317" y="213455"/>
                    <a:pt x="252317" y="219647"/>
                  </a:cubicBezTo>
                  <a:cubicBezTo>
                    <a:pt x="252317" y="225838"/>
                    <a:pt x="247269" y="230791"/>
                    <a:pt x="241173" y="230791"/>
                  </a:cubicBezTo>
                  <a:close/>
                  <a:moveTo>
                    <a:pt x="241173" y="140875"/>
                  </a:moveTo>
                  <a:lnTo>
                    <a:pt x="152019" y="140875"/>
                  </a:lnTo>
                  <a:cubicBezTo>
                    <a:pt x="145828" y="140875"/>
                    <a:pt x="140875" y="135922"/>
                    <a:pt x="140875" y="129731"/>
                  </a:cubicBezTo>
                  <a:cubicBezTo>
                    <a:pt x="140875" y="123539"/>
                    <a:pt x="145828" y="118586"/>
                    <a:pt x="152019" y="118586"/>
                  </a:cubicBezTo>
                  <a:lnTo>
                    <a:pt x="241173" y="118586"/>
                  </a:lnTo>
                  <a:cubicBezTo>
                    <a:pt x="247364" y="118586"/>
                    <a:pt x="252317" y="123539"/>
                    <a:pt x="252317" y="129731"/>
                  </a:cubicBezTo>
                  <a:cubicBezTo>
                    <a:pt x="252317" y="135922"/>
                    <a:pt x="247269" y="140875"/>
                    <a:pt x="241173" y="1408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272" name="Google Shape;272;p49"/>
          <p:cNvGrpSpPr/>
          <p:nvPr/>
        </p:nvGrpSpPr>
        <p:grpSpPr>
          <a:xfrm>
            <a:off x="7999955" y="1591740"/>
            <a:ext cx="248061" cy="255989"/>
            <a:chOff x="752656" y="1562597"/>
            <a:chExt cx="390525" cy="390525"/>
          </a:xfrm>
        </p:grpSpPr>
        <p:sp>
          <p:nvSpPr>
            <p:cNvPr id="273" name="Google Shape;273;p49"/>
            <p:cNvSpPr/>
            <p:nvPr/>
          </p:nvSpPr>
          <p:spPr>
            <a:xfrm>
              <a:off x="797621" y="1607153"/>
              <a:ext cx="209550" cy="161925"/>
            </a:xfrm>
            <a:custGeom>
              <a:rect b="b" l="l" r="r" t="t"/>
              <a:pathLst>
                <a:path extrusionOk="0" h="161925" w="209550">
                  <a:moveTo>
                    <a:pt x="26568" y="159925"/>
                  </a:moveTo>
                  <a:lnTo>
                    <a:pt x="85528" y="100965"/>
                  </a:lnTo>
                  <a:lnTo>
                    <a:pt x="102292" y="117729"/>
                  </a:lnTo>
                  <a:cubicBezTo>
                    <a:pt x="105340" y="120777"/>
                    <a:pt x="110388" y="120777"/>
                    <a:pt x="113437" y="117729"/>
                  </a:cubicBezTo>
                  <a:lnTo>
                    <a:pt x="185922" y="45244"/>
                  </a:lnTo>
                  <a:lnTo>
                    <a:pt x="185922" y="64770"/>
                  </a:lnTo>
                  <a:cubicBezTo>
                    <a:pt x="185922" y="67246"/>
                    <a:pt x="187065" y="69723"/>
                    <a:pt x="189065" y="71152"/>
                  </a:cubicBezTo>
                  <a:cubicBezTo>
                    <a:pt x="198209" y="77915"/>
                    <a:pt x="208210" y="71533"/>
                    <a:pt x="208210" y="62865"/>
                  </a:cubicBezTo>
                  <a:lnTo>
                    <a:pt x="208210" y="18288"/>
                  </a:lnTo>
                  <a:cubicBezTo>
                    <a:pt x="208210" y="12097"/>
                    <a:pt x="203162" y="7144"/>
                    <a:pt x="197066" y="7144"/>
                  </a:cubicBezTo>
                  <a:lnTo>
                    <a:pt x="150584" y="7144"/>
                  </a:lnTo>
                  <a:cubicBezTo>
                    <a:pt x="148107" y="7144"/>
                    <a:pt x="145631" y="8287"/>
                    <a:pt x="144202" y="10287"/>
                  </a:cubicBezTo>
                  <a:cubicBezTo>
                    <a:pt x="137439" y="19431"/>
                    <a:pt x="143821" y="29432"/>
                    <a:pt x="152489" y="29432"/>
                  </a:cubicBezTo>
                  <a:lnTo>
                    <a:pt x="170205" y="29432"/>
                  </a:lnTo>
                  <a:lnTo>
                    <a:pt x="107912" y="91726"/>
                  </a:lnTo>
                  <a:lnTo>
                    <a:pt x="91148" y="74962"/>
                  </a:lnTo>
                  <a:cubicBezTo>
                    <a:pt x="88100" y="71914"/>
                    <a:pt x="83052" y="71914"/>
                    <a:pt x="80004" y="74962"/>
                  </a:cubicBezTo>
                  <a:lnTo>
                    <a:pt x="9519" y="145447"/>
                  </a:lnTo>
                  <a:cubicBezTo>
                    <a:pt x="7709" y="147256"/>
                    <a:pt x="6852" y="149733"/>
                    <a:pt x="7233" y="152209"/>
                  </a:cubicBezTo>
                  <a:cubicBezTo>
                    <a:pt x="8852" y="163544"/>
                    <a:pt x="20377" y="166116"/>
                    <a:pt x="26568" y="1599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274" name="Google Shape;274;p49"/>
            <p:cNvSpPr/>
            <p:nvPr/>
          </p:nvSpPr>
          <p:spPr>
            <a:xfrm>
              <a:off x="797995" y="1807749"/>
              <a:ext cx="95250" cy="104775"/>
            </a:xfrm>
            <a:custGeom>
              <a:rect b="b" l="l" r="r" t="t"/>
              <a:pathLst>
                <a:path extrusionOk="0" h="104775" w="95250">
                  <a:moveTo>
                    <a:pt x="18288" y="97822"/>
                  </a:moveTo>
                  <a:lnTo>
                    <a:pt x="85154" y="97822"/>
                  </a:lnTo>
                  <a:cubicBezTo>
                    <a:pt x="91345" y="97822"/>
                    <a:pt x="96298" y="92869"/>
                    <a:pt x="96298" y="86677"/>
                  </a:cubicBezTo>
                  <a:lnTo>
                    <a:pt x="96298" y="18288"/>
                  </a:lnTo>
                  <a:cubicBezTo>
                    <a:pt x="96298" y="12097"/>
                    <a:pt x="91345" y="7144"/>
                    <a:pt x="85154" y="7144"/>
                  </a:cubicBez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86677"/>
                  </a:lnTo>
                  <a:cubicBezTo>
                    <a:pt x="7144" y="92773"/>
                    <a:pt x="12097" y="97822"/>
                    <a:pt x="18288" y="9782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275" name="Google Shape;275;p49"/>
            <p:cNvSpPr/>
            <p:nvPr/>
          </p:nvSpPr>
          <p:spPr>
            <a:xfrm>
              <a:off x="909438" y="1740884"/>
              <a:ext cx="95250" cy="171450"/>
            </a:xfrm>
            <a:custGeom>
              <a:rect b="b" l="l" r="r" t="t"/>
              <a:pathLst>
                <a:path extrusionOk="0" h="171450" w="95250">
                  <a:moveTo>
                    <a:pt x="85153" y="7144"/>
                  </a:move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153543"/>
                  </a:lnTo>
                  <a:cubicBezTo>
                    <a:pt x="7144" y="159734"/>
                    <a:pt x="12097" y="164687"/>
                    <a:pt x="18288" y="164687"/>
                  </a:cubicBezTo>
                  <a:lnTo>
                    <a:pt x="85153" y="164687"/>
                  </a:lnTo>
                  <a:cubicBezTo>
                    <a:pt x="91345" y="164687"/>
                    <a:pt x="96298" y="159734"/>
                    <a:pt x="96298" y="153543"/>
                  </a:cubicBezTo>
                  <a:lnTo>
                    <a:pt x="96298" y="18288"/>
                  </a:lnTo>
                  <a:cubicBezTo>
                    <a:pt x="96298" y="12192"/>
                    <a:pt x="91345" y="7144"/>
                    <a:pt x="85153" y="71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276" name="Google Shape;276;p49"/>
            <p:cNvSpPr/>
            <p:nvPr/>
          </p:nvSpPr>
          <p:spPr>
            <a:xfrm>
              <a:off x="998589" y="1607534"/>
              <a:ext cx="142875" cy="304800"/>
            </a:xfrm>
            <a:custGeom>
              <a:rect b="b" l="l" r="r" t="t"/>
              <a:pathLst>
                <a:path extrusionOk="0" h="304800" w="142875">
                  <a:moveTo>
                    <a:pt x="18291" y="118205"/>
                  </a:moveTo>
                  <a:lnTo>
                    <a:pt x="29435" y="118205"/>
                  </a:lnTo>
                  <a:lnTo>
                    <a:pt x="29435" y="286893"/>
                  </a:lnTo>
                  <a:cubicBezTo>
                    <a:pt x="29435" y="293084"/>
                    <a:pt x="34388" y="298037"/>
                    <a:pt x="40580" y="298037"/>
                  </a:cubicBezTo>
                  <a:lnTo>
                    <a:pt x="108207" y="298037"/>
                  </a:lnTo>
                  <a:cubicBezTo>
                    <a:pt x="114398" y="298037"/>
                    <a:pt x="119352" y="293084"/>
                    <a:pt x="119352" y="286893"/>
                  </a:cubicBezTo>
                  <a:lnTo>
                    <a:pt x="119352" y="118205"/>
                  </a:lnTo>
                  <a:lnTo>
                    <a:pt x="130496" y="118205"/>
                  </a:lnTo>
                  <a:cubicBezTo>
                    <a:pt x="134591" y="118205"/>
                    <a:pt x="138306" y="116014"/>
                    <a:pt x="140211" y="112490"/>
                  </a:cubicBezTo>
                  <a:cubicBezTo>
                    <a:pt x="142212" y="108966"/>
                    <a:pt x="142021" y="104585"/>
                    <a:pt x="139926" y="101156"/>
                  </a:cubicBezTo>
                  <a:lnTo>
                    <a:pt x="83442" y="12002"/>
                  </a:lnTo>
                  <a:cubicBezTo>
                    <a:pt x="79346" y="5524"/>
                    <a:pt x="68583" y="5524"/>
                    <a:pt x="64583" y="12002"/>
                  </a:cubicBezTo>
                  <a:lnTo>
                    <a:pt x="8861" y="101156"/>
                  </a:lnTo>
                  <a:cubicBezTo>
                    <a:pt x="6671" y="104585"/>
                    <a:pt x="6575" y="108966"/>
                    <a:pt x="8576" y="112490"/>
                  </a:cubicBezTo>
                  <a:cubicBezTo>
                    <a:pt x="10481" y="116014"/>
                    <a:pt x="14291" y="118205"/>
                    <a:pt x="18291" y="11820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277" name="Google Shape;277;p49"/>
            <p:cNvSpPr/>
            <p:nvPr/>
          </p:nvSpPr>
          <p:spPr>
            <a:xfrm>
              <a:off x="752656" y="1562597"/>
              <a:ext cx="390525" cy="390525"/>
            </a:xfrm>
            <a:custGeom>
              <a:rect b="b" l="l" r="r" t="t"/>
              <a:pathLst>
                <a:path extrusionOk="0" h="390525" w="390525">
                  <a:moveTo>
                    <a:pt x="376142" y="365262"/>
                  </a:moveTo>
                  <a:lnTo>
                    <a:pt x="29432" y="365262"/>
                  </a:lnTo>
                  <a:lnTo>
                    <a:pt x="29432" y="18552"/>
                  </a:lnTo>
                  <a:cubicBezTo>
                    <a:pt x="29432" y="12837"/>
                    <a:pt x="25241" y="7789"/>
                    <a:pt x="19526" y="7218"/>
                  </a:cubicBezTo>
                  <a:cubicBezTo>
                    <a:pt x="12764" y="6456"/>
                    <a:pt x="7144" y="11694"/>
                    <a:pt x="7144" y="18267"/>
                  </a:cubicBezTo>
                  <a:lnTo>
                    <a:pt x="7144" y="376407"/>
                  </a:lnTo>
                  <a:cubicBezTo>
                    <a:pt x="7144" y="382598"/>
                    <a:pt x="12097" y="387551"/>
                    <a:pt x="18288" y="387551"/>
                  </a:cubicBezTo>
                  <a:lnTo>
                    <a:pt x="376428" y="387551"/>
                  </a:lnTo>
                  <a:cubicBezTo>
                    <a:pt x="383000" y="387551"/>
                    <a:pt x="388239" y="381836"/>
                    <a:pt x="387477" y="375168"/>
                  </a:cubicBezTo>
                  <a:cubicBezTo>
                    <a:pt x="386906" y="369453"/>
                    <a:pt x="381857" y="365262"/>
                    <a:pt x="376142" y="3652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sp>
        <p:nvSpPr>
          <p:cNvPr id="278" name="Google Shape;278;p49"/>
          <p:cNvSpPr txBox="1"/>
          <p:nvPr/>
        </p:nvSpPr>
        <p:spPr>
          <a:xfrm>
            <a:off x="403175" y="3934800"/>
            <a:ext cx="25386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15 лет в отрасли. Основатель компании. Лично курирует ключевые контракты</a:t>
            </a:r>
            <a:endParaRPr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279" name="Google Shape;279;p49"/>
          <p:cNvSpPr/>
          <p:nvPr/>
        </p:nvSpPr>
        <p:spPr>
          <a:xfrm>
            <a:off x="403174" y="3366555"/>
            <a:ext cx="2241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rPr>
              <a:t>Сергеев А.В., Гендиректор</a:t>
            </a:r>
            <a:endParaRPr sz="1800">
              <a:solidFill>
                <a:schemeClr val="dk1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280" name="Google Shape;280;p49"/>
          <p:cNvSpPr txBox="1"/>
          <p:nvPr/>
        </p:nvSpPr>
        <p:spPr>
          <a:xfrm>
            <a:off x="3087975" y="3934800"/>
            <a:ext cx="30027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10 лет опыта, в компании с основания. Отвечает за финансовое планирование и отчетность</a:t>
            </a:r>
            <a:endParaRPr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281" name="Google Shape;281;p49"/>
          <p:cNvSpPr/>
          <p:nvPr/>
        </p:nvSpPr>
        <p:spPr>
          <a:xfrm>
            <a:off x="3087975" y="3366550"/>
            <a:ext cx="33384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rPr>
              <a:t>Иванова М.П., </a:t>
            </a:r>
            <a:endParaRPr sz="1800">
              <a:solidFill>
                <a:schemeClr val="dk1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rPr>
              <a:t>Финансовый директор</a:t>
            </a:r>
            <a:endParaRPr sz="1800">
              <a:solidFill>
                <a:schemeClr val="dk1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282" name="Google Shape;282;p49"/>
          <p:cNvSpPr txBox="1"/>
          <p:nvPr/>
        </p:nvSpPr>
        <p:spPr>
          <a:xfrm>
            <a:off x="6242302" y="3934800"/>
            <a:ext cx="27261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Ключевые менеджеры работают в компании более 5 лет</a:t>
            </a:r>
            <a:endParaRPr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283" name="Google Shape;283;p49"/>
          <p:cNvSpPr/>
          <p:nvPr/>
        </p:nvSpPr>
        <p:spPr>
          <a:xfrm>
            <a:off x="6242327" y="3366550"/>
            <a:ext cx="2538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rPr>
              <a:t>Стабильная </a:t>
            </a:r>
            <a:endParaRPr sz="1800">
              <a:solidFill>
                <a:schemeClr val="dk1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rPr>
              <a:t>команда</a:t>
            </a:r>
            <a:endParaRPr sz="1800">
              <a:solidFill>
                <a:schemeClr val="dk1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50"/>
          <p:cNvSpPr txBox="1"/>
          <p:nvPr>
            <p:ph type="title"/>
          </p:nvPr>
        </p:nvSpPr>
        <p:spPr>
          <a:xfrm>
            <a:off x="447750" y="410100"/>
            <a:ext cx="82485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Oswald"/>
              <a:buNone/>
            </a:pPr>
            <a:r>
              <a:rPr b="1" lang="ru" sz="25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Предлагаемый план дальнейших действий</a:t>
            </a:r>
            <a:endParaRPr b="1" sz="2200"/>
          </a:p>
        </p:txBody>
      </p:sp>
      <p:sp>
        <p:nvSpPr>
          <p:cNvPr id="289" name="Google Shape;289;p50"/>
          <p:cNvSpPr/>
          <p:nvPr/>
        </p:nvSpPr>
        <p:spPr>
          <a:xfrm>
            <a:off x="490800" y="1109100"/>
            <a:ext cx="8248500" cy="27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457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rPr>
              <a:t>Что мы готовы предоставить:</a:t>
            </a:r>
            <a:endParaRPr sz="1800">
              <a:solidFill>
                <a:schemeClr val="dk1"/>
              </a:solidFill>
              <a:latin typeface="Oswald Light"/>
              <a:ea typeface="Oswald Light"/>
              <a:cs typeface="Oswald Light"/>
              <a:sym typeface="Oswald Light"/>
            </a:endParaRPr>
          </a:p>
          <a:p>
            <a:pPr indent="457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swald Light"/>
              <a:ea typeface="Oswald Light"/>
              <a:cs typeface="Oswald Light"/>
              <a:sym typeface="Oswald Light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swald Light"/>
              <a:buChar char="●"/>
            </a:pPr>
            <a:r>
              <a:rPr lang="ru" sz="1800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rPr>
              <a:t>Полный пакет документов по контракту и юр. лицам.</a:t>
            </a:r>
            <a:endParaRPr sz="1800">
              <a:solidFill>
                <a:schemeClr val="dk1"/>
              </a:solidFill>
              <a:latin typeface="Oswald Light"/>
              <a:ea typeface="Oswald Light"/>
              <a:cs typeface="Oswald Light"/>
              <a:sym typeface="Oswald Light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swald Light"/>
              <a:buChar char="●"/>
            </a:pPr>
            <a:r>
              <a:rPr lang="ru" sz="1800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rPr>
              <a:t>Доступ к складским и офисным помещениям для осмотра.</a:t>
            </a:r>
            <a:endParaRPr sz="1800">
              <a:solidFill>
                <a:schemeClr val="dk1"/>
              </a:solidFill>
              <a:latin typeface="Oswald Light"/>
              <a:ea typeface="Oswald Light"/>
              <a:cs typeface="Oswald Light"/>
              <a:sym typeface="Oswald Light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swald Light"/>
              <a:buChar char="●"/>
            </a:pPr>
            <a:r>
              <a:rPr lang="ru" sz="1800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rPr>
              <a:t>Контакты наших ключевых контрагентов для проведения рекомендательных проверок.</a:t>
            </a:r>
            <a:endParaRPr sz="1800">
              <a:solidFill>
                <a:schemeClr val="dk1"/>
              </a:solidFill>
              <a:latin typeface="Oswald Light"/>
              <a:ea typeface="Oswald Light"/>
              <a:cs typeface="Oswald Light"/>
              <a:sym typeface="Oswald Light"/>
            </a:endParaRPr>
          </a:p>
          <a:p>
            <a:pPr indent="457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swald Light"/>
              <a:ea typeface="Oswald Light"/>
              <a:cs typeface="Oswald Light"/>
              <a:sym typeface="Oswald Light"/>
            </a:endParaRPr>
          </a:p>
          <a:p>
            <a:pPr indent="457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rPr>
              <a:t>Наша просьба к Банку:</a:t>
            </a:r>
            <a:endParaRPr sz="1800">
              <a:solidFill>
                <a:schemeClr val="dk1"/>
              </a:solidFill>
              <a:latin typeface="Oswald Light"/>
              <a:ea typeface="Oswald Light"/>
              <a:cs typeface="Oswald Light"/>
              <a:sym typeface="Oswald Light"/>
            </a:endParaRPr>
          </a:p>
          <a:p>
            <a:pPr indent="457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swald Light"/>
              <a:ea typeface="Oswald Light"/>
              <a:cs typeface="Oswald Light"/>
              <a:sym typeface="Oswald Light"/>
            </a:endParaRPr>
          </a:p>
          <a:p>
            <a:pPr indent="457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rPr>
              <a:t>Выдать предварительное решение по кредиту в течение 10 рабочих дней.</a:t>
            </a:r>
            <a:endParaRPr sz="1800">
              <a:solidFill>
                <a:schemeClr val="dk1"/>
              </a:solidFill>
              <a:latin typeface="Oswald Light"/>
              <a:ea typeface="Oswald Light"/>
              <a:cs typeface="Oswald Light"/>
              <a:sym typeface="Oswald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290" name="Google Shape;290;p50"/>
          <p:cNvSpPr txBox="1"/>
          <p:nvPr/>
        </p:nvSpPr>
        <p:spPr>
          <a:xfrm>
            <a:off x="569100" y="3882650"/>
            <a:ext cx="4002900" cy="9003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" sz="1800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rPr>
              <a:t>Контакт для связи: Иванова Мария Петровна, +7 (XXX) XXX-XX-XX, m.ivanova@technoprogress.ru</a:t>
            </a:r>
            <a:endParaRPr sz="17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51"/>
          <p:cNvSpPr txBox="1"/>
          <p:nvPr/>
        </p:nvSpPr>
        <p:spPr>
          <a:xfrm>
            <a:off x="0" y="2225402"/>
            <a:ext cx="91440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4500">
                <a:solidFill>
                  <a:srgbClr val="FFFFFF"/>
                </a:solidFill>
                <a:latin typeface="Oswald Light"/>
                <a:ea typeface="Oswald Light"/>
                <a:cs typeface="Oswald Light"/>
                <a:sym typeface="Oswald Light"/>
              </a:rPr>
              <a:t>Спасибо за внимание</a:t>
            </a:r>
            <a:endParaRPr sz="66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9"/>
          <p:cNvSpPr/>
          <p:nvPr/>
        </p:nvSpPr>
        <p:spPr>
          <a:xfrm>
            <a:off x="6537277" y="4268024"/>
            <a:ext cx="1959000" cy="3150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28200" lIns="56425" spcFirstLastPara="1" rIns="56425" wrap="square" tIns="282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575" u="none" cap="none" strike="noStrike">
              <a:solidFill>
                <a:srgbClr val="FFFFFF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188" name="Google Shape;188;p39"/>
          <p:cNvSpPr/>
          <p:nvPr/>
        </p:nvSpPr>
        <p:spPr>
          <a:xfrm>
            <a:off x="7614899" y="4268024"/>
            <a:ext cx="881400" cy="3150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28200" lIns="56425" spcFirstLastPara="1" rIns="56425" wrap="square" tIns="282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575" u="none" cap="none" strike="noStrike">
              <a:solidFill>
                <a:srgbClr val="FFFFFF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189" name="Google Shape;189;p39"/>
          <p:cNvSpPr txBox="1"/>
          <p:nvPr/>
        </p:nvSpPr>
        <p:spPr>
          <a:xfrm>
            <a:off x="6613485" y="4305176"/>
            <a:ext cx="1925100" cy="2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563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rPr>
              <a:t>дата, </a:t>
            </a:r>
            <a:r>
              <a:rPr lang="ru" sz="1563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rPr>
              <a:t>месяц</a:t>
            </a:r>
            <a:r>
              <a:rPr b="0" i="0" lang="ru" sz="1563" u="none" cap="none" strike="noStrike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rPr>
              <a:t>              </a:t>
            </a:r>
            <a:r>
              <a:rPr lang="ru" sz="1563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rPr>
              <a:t>год</a:t>
            </a:r>
            <a:endParaRPr b="0" i="0" sz="1563" u="none" cap="none" strike="noStrike">
              <a:solidFill>
                <a:schemeClr val="lt1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190" name="Google Shape;190;p39"/>
          <p:cNvSpPr txBox="1"/>
          <p:nvPr/>
        </p:nvSpPr>
        <p:spPr>
          <a:xfrm>
            <a:off x="247800" y="1025236"/>
            <a:ext cx="8548800" cy="160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ООО «ТехноПрогресс»</a:t>
            </a:r>
            <a:endParaRPr sz="25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О кредитовании проекта «Поставка оборудования для ГБУЗ «Городская больница №1»</a:t>
            </a:r>
            <a:endParaRPr sz="25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1" name="Google Shape;191;p39"/>
          <p:cNvSpPr txBox="1"/>
          <p:nvPr/>
        </p:nvSpPr>
        <p:spPr>
          <a:xfrm>
            <a:off x="7106400" y="157625"/>
            <a:ext cx="1690200" cy="4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" sz="25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логотип</a:t>
            </a:r>
            <a:endParaRPr sz="25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2" name="Google Shape;192;p39"/>
          <p:cNvSpPr txBox="1"/>
          <p:nvPr/>
        </p:nvSpPr>
        <p:spPr>
          <a:xfrm>
            <a:off x="1007800" y="3014190"/>
            <a:ext cx="5421000" cy="11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Участники:</a:t>
            </a:r>
            <a:endParaRPr sz="17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Сергеев Алексей Викторович, Генеральный директор</a:t>
            </a:r>
            <a:endParaRPr sz="17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Иванова Мария Петровна, Финансовый директор</a:t>
            </a:r>
            <a:endParaRPr sz="17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0"/>
          <p:cNvSpPr txBox="1"/>
          <p:nvPr/>
        </p:nvSpPr>
        <p:spPr>
          <a:xfrm>
            <a:off x="702977" y="2131825"/>
            <a:ext cx="4173000" cy="9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rPr>
              <a:t>Компания основана в 2015 году. Лидер по поставкам медицинского оборудования в Центральном регионе</a:t>
            </a:r>
            <a:endParaRPr/>
          </a:p>
        </p:txBody>
      </p:sp>
      <p:sp>
        <p:nvSpPr>
          <p:cNvPr id="198" name="Google Shape;198;p40"/>
          <p:cNvSpPr txBox="1"/>
          <p:nvPr/>
        </p:nvSpPr>
        <p:spPr>
          <a:xfrm>
            <a:off x="702975" y="3236566"/>
            <a:ext cx="4417800" cy="9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rPr>
              <a:t>Ключевые вехи: Вход в Топ-3 поставщиков по версии «Реестр Российских Медицинских Производителей» (2023 г.)</a:t>
            </a:r>
            <a:endParaRPr sz="1600"/>
          </a:p>
        </p:txBody>
      </p:sp>
      <p:sp>
        <p:nvSpPr>
          <p:cNvPr id="199" name="Google Shape;199;p40"/>
          <p:cNvSpPr/>
          <p:nvPr/>
        </p:nvSpPr>
        <p:spPr>
          <a:xfrm flipH="1">
            <a:off x="437104" y="2232020"/>
            <a:ext cx="176700" cy="176700"/>
          </a:xfrm>
          <a:prstGeom prst="ellipse">
            <a:avLst/>
          </a:prstGeom>
          <a:gradFill>
            <a:gsLst>
              <a:gs pos="0">
                <a:srgbClr val="004BD8"/>
              </a:gs>
              <a:gs pos="100000">
                <a:schemeClr val="accent2"/>
              </a:gs>
            </a:gsLst>
            <a:lin ang="16200038" scaled="0"/>
          </a:gradFill>
          <a:ln>
            <a:noFill/>
          </a:ln>
          <a:effectLst>
            <a:outerShdw blurRad="203200" sx="102000" rotWithShape="0" algn="ctr" dir="5460000" dist="76200" sy="102000">
              <a:srgbClr val="BFBFBF">
                <a:alpha val="5098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40"/>
          <p:cNvSpPr/>
          <p:nvPr/>
        </p:nvSpPr>
        <p:spPr>
          <a:xfrm flipH="1">
            <a:off x="437104" y="3336761"/>
            <a:ext cx="176700" cy="176700"/>
          </a:xfrm>
          <a:prstGeom prst="ellipse">
            <a:avLst/>
          </a:prstGeom>
          <a:gradFill>
            <a:gsLst>
              <a:gs pos="0">
                <a:srgbClr val="004BD8"/>
              </a:gs>
              <a:gs pos="100000">
                <a:schemeClr val="accent2"/>
              </a:gs>
            </a:gsLst>
            <a:lin ang="16200038" scaled="0"/>
          </a:gradFill>
          <a:ln>
            <a:noFill/>
          </a:ln>
          <a:effectLst>
            <a:outerShdw blurRad="203200" sx="102000" rotWithShape="0" algn="ctr" dir="5460000" dist="76200" sy="102000">
              <a:srgbClr val="BFBFBF">
                <a:alpha val="5098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40"/>
          <p:cNvSpPr txBox="1"/>
          <p:nvPr>
            <p:ph type="title"/>
          </p:nvPr>
        </p:nvSpPr>
        <p:spPr>
          <a:xfrm>
            <a:off x="276107" y="393216"/>
            <a:ext cx="78867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Oswald"/>
              <a:buNone/>
            </a:pPr>
            <a:r>
              <a:rPr b="1" lang="ru"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ООО «ТехноПрогресс» – </a:t>
            </a:r>
            <a:endParaRPr b="1" sz="24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Oswald"/>
              <a:buNone/>
            </a:pPr>
            <a:r>
              <a:rPr b="1" lang="ru"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надежный партнер в сфере медтехники</a:t>
            </a:r>
            <a:endParaRPr b="1" sz="500"/>
          </a:p>
        </p:txBody>
      </p:sp>
      <p:sp>
        <p:nvSpPr>
          <p:cNvPr id="202" name="Google Shape;202;p40"/>
          <p:cNvSpPr/>
          <p:nvPr/>
        </p:nvSpPr>
        <p:spPr>
          <a:xfrm>
            <a:off x="5120784" y="-316650"/>
            <a:ext cx="6658800" cy="5776800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rgbClr val="0050E7"/>
              </a:gs>
            </a:gsLst>
            <a:lin ang="2700006" scaled="0"/>
          </a:gradFill>
          <a:ln>
            <a:noFill/>
          </a:ln>
          <a:effectLst>
            <a:outerShdw blurRad="215900" sx="86000" rotWithShape="0" algn="ctr" dir="6060000" dist="139700" sy="86000">
              <a:srgbClr val="3F3F3F">
                <a:alpha val="4863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203" name="Google Shape;203;p40"/>
          <p:cNvSpPr txBox="1"/>
          <p:nvPr/>
        </p:nvSpPr>
        <p:spPr>
          <a:xfrm>
            <a:off x="7634975" y="467925"/>
            <a:ext cx="9471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логотип</a:t>
            </a:r>
            <a:endParaRPr sz="20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04" name="Google Shape;204;p40"/>
          <p:cNvSpPr txBox="1"/>
          <p:nvPr/>
        </p:nvSpPr>
        <p:spPr>
          <a:xfrm>
            <a:off x="276102" y="1462547"/>
            <a:ext cx="41730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rPr>
              <a:t>Наша история:</a:t>
            </a:r>
            <a:endParaRPr sz="1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41"/>
          <p:cNvSpPr/>
          <p:nvPr/>
        </p:nvSpPr>
        <p:spPr>
          <a:xfrm flipH="1">
            <a:off x="437104" y="1618673"/>
            <a:ext cx="176700" cy="176700"/>
          </a:xfrm>
          <a:prstGeom prst="ellipse">
            <a:avLst/>
          </a:prstGeom>
          <a:gradFill>
            <a:gsLst>
              <a:gs pos="0">
                <a:srgbClr val="004BD8"/>
              </a:gs>
              <a:gs pos="100000">
                <a:schemeClr val="accent2"/>
              </a:gs>
            </a:gsLst>
            <a:lin ang="16200038" scaled="0"/>
          </a:gradFill>
          <a:ln>
            <a:noFill/>
          </a:ln>
          <a:effectLst>
            <a:outerShdw blurRad="203200" sx="102000" rotWithShape="0" algn="ctr" dir="5460000" dist="76200" sy="102000">
              <a:srgbClr val="BFBFBF">
                <a:alpha val="5098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41"/>
          <p:cNvSpPr/>
          <p:nvPr/>
        </p:nvSpPr>
        <p:spPr>
          <a:xfrm flipH="1">
            <a:off x="437104" y="3444363"/>
            <a:ext cx="176700" cy="176700"/>
          </a:xfrm>
          <a:prstGeom prst="ellipse">
            <a:avLst/>
          </a:prstGeom>
          <a:gradFill>
            <a:gsLst>
              <a:gs pos="0">
                <a:srgbClr val="004BD8"/>
              </a:gs>
              <a:gs pos="100000">
                <a:schemeClr val="accent2"/>
              </a:gs>
            </a:gsLst>
            <a:lin ang="16200038" scaled="0"/>
          </a:gradFill>
          <a:ln>
            <a:noFill/>
          </a:ln>
          <a:effectLst>
            <a:outerShdw blurRad="203200" sx="102000" rotWithShape="0" algn="ctr" dir="5460000" dist="76200" sy="102000">
              <a:srgbClr val="BFBFBF">
                <a:alpha val="5098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41"/>
          <p:cNvSpPr txBox="1"/>
          <p:nvPr>
            <p:ph type="title"/>
          </p:nvPr>
        </p:nvSpPr>
        <p:spPr>
          <a:xfrm>
            <a:off x="276107" y="393216"/>
            <a:ext cx="78867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Oswald"/>
              <a:buNone/>
            </a:pPr>
            <a:r>
              <a:rPr b="1" lang="ru"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ООО «ТехноПрогресс» – </a:t>
            </a:r>
            <a:endParaRPr b="1" sz="24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Oswald"/>
              <a:buNone/>
            </a:pPr>
            <a:r>
              <a:rPr b="1" lang="ru"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надежный партнер в сфере медтехники</a:t>
            </a:r>
            <a:endParaRPr b="1" sz="500"/>
          </a:p>
        </p:txBody>
      </p:sp>
      <p:sp>
        <p:nvSpPr>
          <p:cNvPr id="212" name="Google Shape;212;p41"/>
          <p:cNvSpPr/>
          <p:nvPr/>
        </p:nvSpPr>
        <p:spPr>
          <a:xfrm>
            <a:off x="5120784" y="-252087"/>
            <a:ext cx="6658800" cy="5776800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rgbClr val="0050E7"/>
              </a:gs>
            </a:gsLst>
            <a:lin ang="2700006" scaled="0"/>
          </a:gradFill>
          <a:ln>
            <a:noFill/>
          </a:ln>
          <a:effectLst>
            <a:outerShdw blurRad="215900" sx="86000" rotWithShape="0" algn="ctr" dir="6060000" dist="139700" sy="86000">
              <a:srgbClr val="3F3F3F">
                <a:alpha val="4863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213" name="Google Shape;213;p41"/>
          <p:cNvSpPr txBox="1"/>
          <p:nvPr/>
        </p:nvSpPr>
        <p:spPr>
          <a:xfrm>
            <a:off x="7634975" y="467925"/>
            <a:ext cx="9471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логотип</a:t>
            </a:r>
            <a:endParaRPr sz="20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14" name="Google Shape;214;p41"/>
          <p:cNvSpPr txBox="1"/>
          <p:nvPr/>
        </p:nvSpPr>
        <p:spPr>
          <a:xfrm>
            <a:off x="667823" y="1537878"/>
            <a:ext cx="5169300" cy="32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7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Портрет клиента и продукт</a:t>
            </a:r>
            <a:endParaRPr b="1" sz="17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Oswald Light"/>
              <a:ea typeface="Oswald Light"/>
              <a:cs typeface="Oswald Light"/>
              <a:sym typeface="Oswald Ligh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7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Клиенты: </a:t>
            </a:r>
            <a:r>
              <a:rPr lang="ru" sz="1700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rPr>
              <a:t>Государственные и частные медицинские учреждения.</a:t>
            </a:r>
            <a:endParaRPr sz="1700">
              <a:solidFill>
                <a:schemeClr val="dk1"/>
              </a:solidFill>
              <a:latin typeface="Oswald Light"/>
              <a:ea typeface="Oswald Light"/>
              <a:cs typeface="Oswald Light"/>
              <a:sym typeface="Oswald Ligh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7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Продукт: </a:t>
            </a:r>
            <a:r>
              <a:rPr lang="ru" sz="1700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rPr>
              <a:t>Поставка и сервисное обслуживание диагностического оборудования.</a:t>
            </a:r>
            <a:endParaRPr sz="1700">
              <a:solidFill>
                <a:schemeClr val="dk1"/>
              </a:solidFill>
              <a:latin typeface="Oswald Light"/>
              <a:ea typeface="Oswald Light"/>
              <a:cs typeface="Oswald Light"/>
              <a:sym typeface="Oswald Ligh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Oswald Light"/>
              <a:ea typeface="Oswald Light"/>
              <a:cs typeface="Oswald Light"/>
              <a:sym typeface="Oswald Ligh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7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Ключевые показатели надежности</a:t>
            </a:r>
            <a:endParaRPr b="1" sz="17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Oswald Light"/>
              <a:ea typeface="Oswald Light"/>
              <a:cs typeface="Oswald Light"/>
              <a:sym typeface="Oswald Ligh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7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Выручка (2021-2023)</a:t>
            </a:r>
            <a:r>
              <a:rPr lang="ru" sz="1700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rPr>
              <a:t>: 250 → 400 → 650 млн руб.</a:t>
            </a:r>
            <a:endParaRPr sz="1700">
              <a:solidFill>
                <a:schemeClr val="dk1"/>
              </a:solidFill>
              <a:latin typeface="Oswald Light"/>
              <a:ea typeface="Oswald Light"/>
              <a:cs typeface="Oswald Light"/>
              <a:sym typeface="Oswald Ligh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7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Рентабельность по EBITDA:</a:t>
            </a:r>
            <a:r>
              <a:rPr lang="ru" sz="1700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rPr>
              <a:t> 18%.</a:t>
            </a:r>
            <a:endParaRPr sz="1700">
              <a:solidFill>
                <a:schemeClr val="dk1"/>
              </a:solidFill>
              <a:latin typeface="Oswald Light"/>
              <a:ea typeface="Oswald Light"/>
              <a:cs typeface="Oswald Light"/>
              <a:sym typeface="Oswald Ligh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7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Количество постоянных клиентов:</a:t>
            </a:r>
            <a:r>
              <a:rPr lang="ru" sz="1700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rPr>
              <a:t> 45+ медучреждений.</a:t>
            </a:r>
            <a:endParaRPr sz="1700">
              <a:solidFill>
                <a:schemeClr val="dk1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2"/>
          <p:cNvSpPr txBox="1"/>
          <p:nvPr>
            <p:ph type="title"/>
          </p:nvPr>
        </p:nvSpPr>
        <p:spPr>
          <a:xfrm>
            <a:off x="254407" y="252866"/>
            <a:ext cx="7886700" cy="7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Oswald"/>
              <a:buNone/>
            </a:pPr>
            <a:r>
              <a:rPr b="1" lang="ru" sz="26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Цель финансирования – </a:t>
            </a:r>
            <a:endParaRPr b="1" sz="26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Oswald"/>
              <a:buNone/>
            </a:pPr>
            <a:r>
              <a:rPr b="1" lang="ru" sz="26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выполнение государственного контракта</a:t>
            </a:r>
            <a:endParaRPr b="1" sz="700"/>
          </a:p>
        </p:txBody>
      </p:sp>
      <p:sp>
        <p:nvSpPr>
          <p:cNvPr id="220" name="Google Shape;220;p42"/>
          <p:cNvSpPr txBox="1"/>
          <p:nvPr/>
        </p:nvSpPr>
        <p:spPr>
          <a:xfrm>
            <a:off x="7634975" y="467925"/>
            <a:ext cx="9471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логотип</a:t>
            </a:r>
            <a:endParaRPr sz="20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21" name="Google Shape;221;p42"/>
          <p:cNvSpPr txBox="1"/>
          <p:nvPr/>
        </p:nvSpPr>
        <p:spPr>
          <a:xfrm>
            <a:off x="335300" y="1486381"/>
            <a:ext cx="8246700" cy="29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FF"/>
              </a:buClr>
              <a:buSzPts val="2400"/>
              <a:buFont typeface="Arial"/>
              <a:buNone/>
            </a:pPr>
            <a:r>
              <a:rPr b="1" lang="ru"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Размер и цель: </a:t>
            </a:r>
            <a:r>
              <a:rPr lang="ru" sz="2100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rPr>
              <a:t>Кредит в размере 120 млн руб. на пополнение оборотных средств для авансирования закупки оборудования по контракту с ГБУЗ «Городская больница №1»</a:t>
            </a:r>
            <a:endParaRPr sz="2100">
              <a:solidFill>
                <a:schemeClr val="dk1"/>
              </a:solidFill>
              <a:latin typeface="Oswald Light"/>
              <a:ea typeface="Oswald Light"/>
              <a:cs typeface="Oswald Light"/>
              <a:sym typeface="Oswald Light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FF"/>
              </a:buClr>
              <a:buSzPts val="2400"/>
              <a:buFont typeface="Arial"/>
              <a:buNone/>
            </a:pPr>
            <a:r>
              <a:t/>
            </a:r>
            <a:endParaRPr sz="2100">
              <a:solidFill>
                <a:schemeClr val="dk1"/>
              </a:solidFill>
              <a:latin typeface="Oswald Light"/>
              <a:ea typeface="Oswald Light"/>
              <a:cs typeface="Oswald Light"/>
              <a:sym typeface="Oswald Light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FF"/>
              </a:buClr>
              <a:buSzPts val="2400"/>
              <a:buFont typeface="Arial"/>
              <a:buNone/>
            </a:pPr>
            <a:r>
              <a:rPr b="1" lang="ru"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Срок:</a:t>
            </a:r>
            <a:r>
              <a:rPr lang="ru" sz="2100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rPr>
              <a:t> 24 месяца.</a:t>
            </a:r>
            <a:endParaRPr sz="2100">
              <a:solidFill>
                <a:schemeClr val="dk1"/>
              </a:solidFill>
              <a:latin typeface="Oswald Light"/>
              <a:ea typeface="Oswald Light"/>
              <a:cs typeface="Oswald Light"/>
              <a:sym typeface="Oswald Light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FF"/>
              </a:buClr>
              <a:buSzPts val="2400"/>
              <a:buFont typeface="Arial"/>
              <a:buNone/>
            </a:pPr>
            <a:r>
              <a:t/>
            </a:r>
            <a:endParaRPr sz="2100">
              <a:solidFill>
                <a:schemeClr val="dk1"/>
              </a:solidFill>
              <a:latin typeface="Oswald Light"/>
              <a:ea typeface="Oswald Light"/>
              <a:cs typeface="Oswald Light"/>
              <a:sym typeface="Oswald Light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FF"/>
              </a:buClr>
              <a:buSzPts val="2400"/>
              <a:buFont typeface="Arial"/>
              <a:buNone/>
            </a:pPr>
            <a:r>
              <a:rPr b="1" lang="ru"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Тип финансирования:</a:t>
            </a:r>
            <a:r>
              <a:rPr lang="ru" sz="2100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rPr>
              <a:t> Кредитная линия с лимитом выдачи.</a:t>
            </a:r>
            <a:endParaRPr sz="2100">
              <a:solidFill>
                <a:schemeClr val="dk1"/>
              </a:solidFill>
              <a:latin typeface="Oswald Light"/>
              <a:ea typeface="Oswald Light"/>
              <a:cs typeface="Oswald Light"/>
              <a:sym typeface="Oswald Light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FF"/>
              </a:buClr>
              <a:buSzPts val="2400"/>
              <a:buFont typeface="Arial"/>
              <a:buNone/>
            </a:pPr>
            <a:r>
              <a:t/>
            </a:r>
            <a:endParaRPr sz="2100">
              <a:solidFill>
                <a:schemeClr val="dk1"/>
              </a:solidFill>
              <a:latin typeface="Oswald Light"/>
              <a:ea typeface="Oswald Light"/>
              <a:cs typeface="Oswald Light"/>
              <a:sym typeface="Oswald Light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FF"/>
              </a:buClr>
              <a:buSzPts val="2400"/>
              <a:buFont typeface="Arial"/>
              <a:buNone/>
            </a:pPr>
            <a:r>
              <a:rPr b="1" lang="ru"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Цель: </a:t>
            </a:r>
            <a:r>
              <a:rPr lang="ru" sz="2100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rPr>
              <a:t>Финансирование цикла поставки (закупка у производителя → поставка больнице → оплата от больницы).</a:t>
            </a:r>
            <a:endParaRPr sz="2100">
              <a:solidFill>
                <a:schemeClr val="dk1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3"/>
          <p:cNvSpPr txBox="1"/>
          <p:nvPr>
            <p:ph type="title"/>
          </p:nvPr>
        </p:nvSpPr>
        <p:spPr>
          <a:xfrm>
            <a:off x="254407" y="252866"/>
            <a:ext cx="78867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Oswald"/>
              <a:buNone/>
            </a:pPr>
            <a:r>
              <a:rPr b="1" lang="ru" sz="26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Контракт создает потребность в оборотных средствах</a:t>
            </a:r>
            <a:endParaRPr b="1" sz="700"/>
          </a:p>
        </p:txBody>
      </p:sp>
      <p:sp>
        <p:nvSpPr>
          <p:cNvPr id="227" name="Google Shape;227;p43"/>
          <p:cNvSpPr txBox="1"/>
          <p:nvPr/>
        </p:nvSpPr>
        <p:spPr>
          <a:xfrm>
            <a:off x="8022350" y="134350"/>
            <a:ext cx="9471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логотип</a:t>
            </a:r>
            <a:endParaRPr sz="20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28" name="Google Shape;228;p43"/>
          <p:cNvSpPr txBox="1"/>
          <p:nvPr/>
        </p:nvSpPr>
        <p:spPr>
          <a:xfrm>
            <a:off x="335375" y="1077484"/>
            <a:ext cx="8246700" cy="34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FF"/>
              </a:buClr>
              <a:buSzPts val="2400"/>
              <a:buFont typeface="Arial"/>
              <a:buNone/>
            </a:pPr>
            <a:r>
              <a:rPr b="1" lang="ru" sz="1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Текущая ситуация:</a:t>
            </a:r>
            <a:endParaRPr b="1" sz="1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FF"/>
              </a:buClr>
              <a:buSzPts val="2400"/>
              <a:buFont typeface="Arial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FF"/>
              </a:buClr>
              <a:buSzPts val="2400"/>
              <a:buFont typeface="Arial"/>
              <a:buNone/>
            </a:pPr>
            <a:r>
              <a:rPr lang="ru" sz="1800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rPr>
              <a:t>Заключен госконтракт № 123/2024 от 10.10.2024 на сумму 580 млн руб.</a:t>
            </a:r>
            <a:endParaRPr sz="1800">
              <a:solidFill>
                <a:schemeClr val="dk1"/>
              </a:solidFill>
              <a:latin typeface="Oswald Light"/>
              <a:ea typeface="Oswald Light"/>
              <a:cs typeface="Oswald Light"/>
              <a:sym typeface="Oswald Light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FF"/>
              </a:buClr>
              <a:buSzPts val="24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Oswald Light"/>
              <a:ea typeface="Oswald Light"/>
              <a:cs typeface="Oswald Light"/>
              <a:sym typeface="Oswald Light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FF"/>
              </a:buClr>
              <a:buSzPts val="2400"/>
              <a:buFont typeface="Arial"/>
              <a:buNone/>
            </a:pPr>
            <a:r>
              <a:rPr lang="ru" sz="1800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rPr>
              <a:t>Срок поставки – до 01.06.2025.</a:t>
            </a:r>
            <a:endParaRPr sz="1800">
              <a:solidFill>
                <a:schemeClr val="dk1"/>
              </a:solidFill>
              <a:latin typeface="Oswald Light"/>
              <a:ea typeface="Oswald Light"/>
              <a:cs typeface="Oswald Light"/>
              <a:sym typeface="Oswald Light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FF"/>
              </a:buClr>
              <a:buSzPts val="24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Oswald Light"/>
              <a:ea typeface="Oswald Light"/>
              <a:cs typeface="Oswald Light"/>
              <a:sym typeface="Oswald Light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FF"/>
              </a:buClr>
              <a:buSzPts val="2400"/>
              <a:buFont typeface="Arial"/>
              <a:buNone/>
            </a:pPr>
            <a:r>
              <a:rPr lang="ru" sz="1800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rPr>
              <a:t>Аванс по контракту – 30% (174 млн руб.), которых недостаточно для закупки всего объема оборудования у производителя.</a:t>
            </a:r>
            <a:endParaRPr sz="1800">
              <a:solidFill>
                <a:schemeClr val="dk1"/>
              </a:solidFill>
              <a:latin typeface="Oswald Light"/>
              <a:ea typeface="Oswald Light"/>
              <a:cs typeface="Oswald Light"/>
              <a:sym typeface="Oswald Light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FF"/>
              </a:buClr>
              <a:buSzPts val="24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Oswald Light"/>
              <a:ea typeface="Oswald Light"/>
              <a:cs typeface="Oswald Light"/>
              <a:sym typeface="Oswald Light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FF"/>
              </a:buClr>
              <a:buSzPts val="2400"/>
              <a:buFont typeface="Arial"/>
              <a:buNone/>
            </a:pPr>
            <a:r>
              <a:rPr b="1" lang="ru" sz="1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Финансовая логика:</a:t>
            </a:r>
            <a:endParaRPr b="1" sz="1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FF"/>
              </a:buClr>
              <a:buSzPts val="2400"/>
              <a:buFont typeface="Arial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FF"/>
              </a:buClr>
              <a:buSzPts val="2400"/>
              <a:buFont typeface="Arial"/>
              <a:buNone/>
            </a:pPr>
            <a:r>
              <a:rPr lang="ru" sz="1800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rPr>
              <a:t>Маржинальность контракта: 25% (валовая прибыль ~145 млн руб.).</a:t>
            </a:r>
            <a:endParaRPr sz="1800">
              <a:solidFill>
                <a:schemeClr val="dk1"/>
              </a:solidFill>
              <a:latin typeface="Oswald Light"/>
              <a:ea typeface="Oswald Light"/>
              <a:cs typeface="Oswald Light"/>
              <a:sym typeface="Oswald Light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FF"/>
              </a:buClr>
              <a:buSzPts val="24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Oswald Light"/>
              <a:ea typeface="Oswald Light"/>
              <a:cs typeface="Oswald Light"/>
              <a:sym typeface="Oswald Light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FF"/>
              </a:buClr>
              <a:buSzPts val="2400"/>
              <a:buFont typeface="Arial"/>
              <a:buNone/>
            </a:pPr>
            <a:r>
              <a:rPr lang="ru" sz="1800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rPr>
              <a:t>Финансирование позволит нам выполнить контракт и получить запланированную прибыль.</a:t>
            </a:r>
            <a:endParaRPr sz="1800">
              <a:solidFill>
                <a:schemeClr val="dk1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4"/>
          <p:cNvSpPr txBox="1"/>
          <p:nvPr>
            <p:ph type="title"/>
          </p:nvPr>
        </p:nvSpPr>
        <p:spPr>
          <a:xfrm>
            <a:off x="254407" y="252866"/>
            <a:ext cx="78867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Oswald"/>
              <a:buNone/>
            </a:pPr>
            <a:r>
              <a:rPr b="1" lang="ru" sz="26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Смета расходов кредитных средств</a:t>
            </a:r>
            <a:endParaRPr b="1" sz="700"/>
          </a:p>
        </p:txBody>
      </p:sp>
      <p:sp>
        <p:nvSpPr>
          <p:cNvPr id="234" name="Google Shape;234;p44"/>
          <p:cNvSpPr txBox="1"/>
          <p:nvPr/>
        </p:nvSpPr>
        <p:spPr>
          <a:xfrm>
            <a:off x="8022350" y="134350"/>
            <a:ext cx="9471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логотип</a:t>
            </a:r>
            <a:endParaRPr sz="20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35" name="Google Shape;235;p44" title="Получено очков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4352" y="809402"/>
            <a:ext cx="6746775" cy="4171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5"/>
          <p:cNvSpPr txBox="1"/>
          <p:nvPr>
            <p:ph type="title"/>
          </p:nvPr>
        </p:nvSpPr>
        <p:spPr>
          <a:xfrm>
            <a:off x="254407" y="252866"/>
            <a:ext cx="78867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Oswald"/>
              <a:buNone/>
            </a:pPr>
            <a:r>
              <a:rPr b="1" lang="ru" sz="26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Сроки реализации</a:t>
            </a:r>
            <a:endParaRPr b="1" sz="700"/>
          </a:p>
        </p:txBody>
      </p:sp>
      <p:sp>
        <p:nvSpPr>
          <p:cNvPr id="241" name="Google Shape;241;p45"/>
          <p:cNvSpPr txBox="1"/>
          <p:nvPr/>
        </p:nvSpPr>
        <p:spPr>
          <a:xfrm>
            <a:off x="8022350" y="134350"/>
            <a:ext cx="9471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логотип</a:t>
            </a:r>
            <a:endParaRPr sz="20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aphicFrame>
        <p:nvGraphicFramePr>
          <p:cNvPr id="242" name="Google Shape;242;p45"/>
          <p:cNvGraphicFramePr/>
          <p:nvPr/>
        </p:nvGraphicFramePr>
        <p:xfrm>
          <a:off x="382200" y="119318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{4CC53ADF-AA03-4671-BC1D-5D0796A9FA66}</a:tableStyleId>
              </a:tblPr>
              <a:tblGrid>
                <a:gridCol w="4162900"/>
                <a:gridCol w="4162900"/>
              </a:tblGrid>
              <a:tr h="1056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100">
                          <a:latin typeface="Oswald"/>
                          <a:ea typeface="Oswald"/>
                          <a:cs typeface="Oswald"/>
                          <a:sym typeface="Oswald"/>
                        </a:rPr>
                        <a:t>Ноябрь 2025</a:t>
                      </a:r>
                      <a:endParaRPr sz="21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>
                    <a:solidFill>
                      <a:srgbClr val="AECA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100">
                          <a:latin typeface="Oswald"/>
                          <a:ea typeface="Oswald"/>
                          <a:cs typeface="Oswald"/>
                          <a:sym typeface="Oswald"/>
                        </a:rPr>
                        <a:t>Заключение договора с производителем, перечисление аванса</a:t>
                      </a:r>
                      <a:endParaRPr sz="21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/>
                </a:tc>
              </a:tr>
              <a:tr h="1056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100">
                          <a:latin typeface="Oswald"/>
                          <a:ea typeface="Oswald"/>
                          <a:cs typeface="Oswald"/>
                          <a:sym typeface="Oswald"/>
                        </a:rPr>
                        <a:t>Декабрь 2024 - Апрель 2025</a:t>
                      </a:r>
                      <a:endParaRPr sz="21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>
                    <a:solidFill>
                      <a:srgbClr val="AECA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100">
                          <a:latin typeface="Oswald"/>
                          <a:ea typeface="Oswald"/>
                          <a:cs typeface="Oswald"/>
                          <a:sym typeface="Oswald"/>
                        </a:rPr>
                        <a:t>Поэтапные поставки и таможенное оформление</a:t>
                      </a:r>
                      <a:endParaRPr sz="21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/>
                </a:tc>
              </a:tr>
              <a:tr h="1056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100">
                          <a:latin typeface="Oswald"/>
                          <a:ea typeface="Oswald"/>
                          <a:cs typeface="Oswald"/>
                          <a:sym typeface="Oswald"/>
                        </a:rPr>
                        <a:t>Май 2026</a:t>
                      </a:r>
                      <a:endParaRPr sz="21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>
                    <a:solidFill>
                      <a:srgbClr val="AECA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100">
                          <a:latin typeface="Oswald"/>
                          <a:ea typeface="Oswald"/>
                          <a:cs typeface="Oswald"/>
                          <a:sym typeface="Oswald"/>
                        </a:rPr>
                        <a:t>Монтаж и ввод оборудования в эксплуатацию у заказчика</a:t>
                      </a:r>
                      <a:endParaRPr sz="21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6"/>
          <p:cNvSpPr txBox="1"/>
          <p:nvPr>
            <p:ph type="title"/>
          </p:nvPr>
        </p:nvSpPr>
        <p:spPr>
          <a:xfrm>
            <a:off x="447750" y="410100"/>
            <a:ext cx="82485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Oswald"/>
              <a:buNone/>
            </a:pPr>
            <a:r>
              <a:rPr b="1" lang="ru" sz="25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Погашение кредита обеспечено поступлениями </a:t>
            </a:r>
            <a:endParaRPr b="1" sz="25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Oswald"/>
              <a:buNone/>
            </a:pPr>
            <a:r>
              <a:rPr b="1" lang="ru" sz="25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по контракту</a:t>
            </a:r>
            <a:endParaRPr b="1" sz="2200"/>
          </a:p>
        </p:txBody>
      </p:sp>
      <p:sp>
        <p:nvSpPr>
          <p:cNvPr id="248" name="Google Shape;248;p46"/>
          <p:cNvSpPr/>
          <p:nvPr/>
        </p:nvSpPr>
        <p:spPr>
          <a:xfrm>
            <a:off x="447750" y="1550278"/>
            <a:ext cx="8696400" cy="35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Основной источник:</a:t>
            </a:r>
            <a:endParaRPr b="1" sz="1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457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swald Light"/>
              <a:buChar char="●"/>
            </a:pPr>
            <a:r>
              <a:rPr lang="ru" sz="1800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rPr>
              <a:t>Поступления от ГБУЗ «Городская больница №1» по графику:</a:t>
            </a:r>
            <a:endParaRPr sz="1800">
              <a:solidFill>
                <a:schemeClr val="dk1"/>
              </a:solidFill>
              <a:latin typeface="Oswald Light"/>
              <a:ea typeface="Oswald Light"/>
              <a:cs typeface="Oswald Light"/>
              <a:sym typeface="Oswald Light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swald Light"/>
              <a:ea typeface="Oswald Light"/>
              <a:cs typeface="Oswald Light"/>
              <a:sym typeface="Oswald Light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swald Light"/>
              <a:buChar char="●"/>
            </a:pPr>
            <a:r>
              <a:rPr lang="ru" sz="1800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rPr>
              <a:t>Июнь 2025 – 50% (290 млн руб.)</a:t>
            </a:r>
            <a:endParaRPr sz="1800">
              <a:solidFill>
                <a:schemeClr val="dk1"/>
              </a:solidFill>
              <a:latin typeface="Oswald Light"/>
              <a:ea typeface="Oswald Light"/>
              <a:cs typeface="Oswald Light"/>
              <a:sym typeface="Oswald Light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swald Light"/>
              <a:ea typeface="Oswald Light"/>
              <a:cs typeface="Oswald Light"/>
              <a:sym typeface="Oswald Light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swald Light"/>
              <a:buChar char="●"/>
            </a:pPr>
            <a:r>
              <a:rPr lang="ru" sz="1800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rPr>
              <a:t>Декабрь 2025 – 50% (290 млн руб.)</a:t>
            </a:r>
            <a:endParaRPr sz="1800">
              <a:solidFill>
                <a:schemeClr val="dk1"/>
              </a:solidFill>
              <a:latin typeface="Oswald Light"/>
              <a:ea typeface="Oswald Light"/>
              <a:cs typeface="Oswald Light"/>
              <a:sym typeface="Oswald Light"/>
            </a:endParaRPr>
          </a:p>
          <a:p>
            <a:pPr indent="457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Дополнительный источник (ковенант):</a:t>
            </a:r>
            <a:endParaRPr b="1" sz="1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457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rPr>
              <a:t>Выручка от текущей деятельности компании (среднемесячный денежный поток – 15 млн руб.)</a:t>
            </a:r>
            <a:endParaRPr sz="1800">
              <a:solidFill>
                <a:schemeClr val="dk1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IT Pitch deck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1E8"/>
      </a:accent1>
      <a:accent2>
        <a:srgbClr val="367CFF"/>
      </a:accent2>
      <a:accent3>
        <a:srgbClr val="00369B"/>
      </a:accent3>
      <a:accent4>
        <a:srgbClr val="FA3585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